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8" r:id="rId3"/>
    <p:sldId id="257" r:id="rId4"/>
    <p:sldId id="260" r:id="rId5"/>
    <p:sldId id="261" r:id="rId6"/>
    <p:sldId id="268" r:id="rId7"/>
    <p:sldId id="269" r:id="rId8"/>
    <p:sldId id="270" r:id="rId9"/>
    <p:sldId id="272" r:id="rId10"/>
    <p:sldId id="273" r:id="rId11"/>
    <p:sldId id="271" r:id="rId12"/>
    <p:sldId id="274" r:id="rId13"/>
    <p:sldId id="262" r:id="rId14"/>
    <p:sldId id="263" r:id="rId15"/>
    <p:sldId id="264" r:id="rId16"/>
    <p:sldId id="265" r:id="rId17"/>
    <p:sldId id="266" r:id="rId18"/>
    <p:sldId id="267" r:id="rId19"/>
    <p:sldId id="25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>
        <p:scale>
          <a:sx n="83" d="100"/>
          <a:sy n="83" d="100"/>
        </p:scale>
        <p:origin x="45" y="5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F27921-029D-4EB8-B061-6CC6E4349E43}" type="datetimeFigureOut">
              <a:rPr lang="en-GB" smtClean="0"/>
              <a:t>22/11/2017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BF0B9-5680-4A61-AD6C-89E18407CA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3831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Config Management tools like Chef or Puppet are main way to leverage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6D91B-FC2F-4D0F-AC81-FDF7F61486F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3164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6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0.png"/><Relationship Id="rId5" Type="http://schemas.openxmlformats.org/officeDocument/2006/relationships/image" Target="../media/image36.png"/><Relationship Id="rId4" Type="http://schemas.openxmlformats.org/officeDocument/2006/relationships/image" Target="../media/image49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68.png"/><Relationship Id="rId18" Type="http://schemas.openxmlformats.org/officeDocument/2006/relationships/image" Target="../media/image17.png"/><Relationship Id="rId3" Type="http://schemas.openxmlformats.org/officeDocument/2006/relationships/image" Target="../media/image61.png"/><Relationship Id="rId21" Type="http://schemas.openxmlformats.org/officeDocument/2006/relationships/image" Target="../media/image74.png"/><Relationship Id="rId7" Type="http://schemas.openxmlformats.org/officeDocument/2006/relationships/image" Target="../media/image64.png"/><Relationship Id="rId12" Type="http://schemas.openxmlformats.org/officeDocument/2006/relationships/image" Target="../media/image25.png"/><Relationship Id="rId17" Type="http://schemas.openxmlformats.org/officeDocument/2006/relationships/image" Target="../media/image72.png"/><Relationship Id="rId25" Type="http://schemas.openxmlformats.org/officeDocument/2006/relationships/image" Target="../media/image77.png"/><Relationship Id="rId2" Type="http://schemas.openxmlformats.org/officeDocument/2006/relationships/image" Target="../media/image60.png"/><Relationship Id="rId16" Type="http://schemas.openxmlformats.org/officeDocument/2006/relationships/image" Target="../media/image71.png"/><Relationship Id="rId20" Type="http://schemas.openxmlformats.org/officeDocument/2006/relationships/image" Target="../media/image7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3.png"/><Relationship Id="rId11" Type="http://schemas.openxmlformats.org/officeDocument/2006/relationships/image" Target="../media/image67.png"/><Relationship Id="rId24" Type="http://schemas.openxmlformats.org/officeDocument/2006/relationships/image" Target="../media/image76.png"/><Relationship Id="rId5" Type="http://schemas.openxmlformats.org/officeDocument/2006/relationships/image" Target="../media/image42.png"/><Relationship Id="rId15" Type="http://schemas.openxmlformats.org/officeDocument/2006/relationships/image" Target="../media/image70.png"/><Relationship Id="rId23" Type="http://schemas.openxmlformats.org/officeDocument/2006/relationships/image" Target="../media/image16.png"/><Relationship Id="rId10" Type="http://schemas.openxmlformats.org/officeDocument/2006/relationships/image" Target="../media/image66.png"/><Relationship Id="rId19" Type="http://schemas.openxmlformats.org/officeDocument/2006/relationships/image" Target="../media/image22.png"/><Relationship Id="rId4" Type="http://schemas.openxmlformats.org/officeDocument/2006/relationships/image" Target="../media/image62.png"/><Relationship Id="rId9" Type="http://schemas.openxmlformats.org/officeDocument/2006/relationships/image" Target="../media/image65.png"/><Relationship Id="rId14" Type="http://schemas.openxmlformats.org/officeDocument/2006/relationships/image" Target="../media/image69.png"/><Relationship Id="rId22" Type="http://schemas.openxmlformats.org/officeDocument/2006/relationships/image" Target="../media/image75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8.png"/><Relationship Id="rId5" Type="http://schemas.openxmlformats.org/officeDocument/2006/relationships/image" Target="../media/image81.png"/><Relationship Id="rId10" Type="http://schemas.openxmlformats.org/officeDocument/2006/relationships/image" Target="../media/image84.jpeg"/><Relationship Id="rId4" Type="http://schemas.openxmlformats.org/officeDocument/2006/relationships/image" Target="../media/image80.png"/><Relationship Id="rId9" Type="http://schemas.openxmlformats.org/officeDocument/2006/relationships/image" Target="../media/image1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6.png"/><Relationship Id="rId7" Type="http://schemas.openxmlformats.org/officeDocument/2006/relationships/image" Target="../media/image83.png"/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1850" y="3646446"/>
            <a:ext cx="10515600" cy="1241441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371384"/>
            <a:ext cx="3084946" cy="13918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76" y="2146258"/>
            <a:ext cx="2300779" cy="14644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305" y="2146259"/>
            <a:ext cx="2565564" cy="1464463"/>
          </a:xfrm>
          <a:prstGeom prst="rect">
            <a:avLst/>
          </a:prstGeom>
        </p:spPr>
      </p:pic>
      <p:pic>
        <p:nvPicPr>
          <p:cNvPr id="9" name="Picture 8" descr="A close up of a logo&#10;&#10;Description generated with high confidence">
            <a:extLst>
              <a:ext uri="{FF2B5EF4-FFF2-40B4-BE49-F238E27FC236}">
                <a16:creationId xmlns:a16="http://schemas.microsoft.com/office/drawing/2014/main" id="{41A9ECDF-332B-42AC-98F5-9907EF11CC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03" y="5140712"/>
            <a:ext cx="5584987" cy="123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57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ty Web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892" y="3577896"/>
            <a:ext cx="338554" cy="3385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783" y="3569658"/>
            <a:ext cx="351848" cy="338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BlackMarble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15631" y="3575070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sales@blackmarble.co.uk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47684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Katy Webb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71338" y="5138144"/>
            <a:ext cx="686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Business Development Director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77" y="1329246"/>
            <a:ext cx="2803774" cy="552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33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a Hanco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892" y="3577896"/>
            <a:ext cx="338554" cy="3385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783" y="3569658"/>
            <a:ext cx="351848" cy="338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tuServ_Lisa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15631" y="3575070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sales@blackmarble.co.uk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47684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Lisa Hancock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71338" y="5138144"/>
            <a:ext cx="686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tuServ Business Development Director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77" y="1329246"/>
            <a:ext cx="2803774" cy="552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50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nnah Ackroy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892" y="3577896"/>
            <a:ext cx="338554" cy="3385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783" y="3569658"/>
            <a:ext cx="351848" cy="338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BlackMarble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15631" y="3575070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sales@blackmarble.co.uk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47684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Hannah </a:t>
            </a:r>
            <a:r>
              <a:rPr lang="en-GB" sz="6000" dirty="0" err="1">
                <a:solidFill>
                  <a:schemeClr val="bg1"/>
                </a:solidFill>
                <a:latin typeface="+mj-lt"/>
              </a:rPr>
              <a:t>Ackroyd</a:t>
            </a:r>
            <a:endParaRPr lang="en-GB" sz="6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71338" y="5138144"/>
            <a:ext cx="686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Business Development Manager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92" y="1565021"/>
            <a:ext cx="1943498" cy="503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916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dy Daw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547" y="3577896"/>
            <a:ext cx="338554" cy="338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@W4050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13777" y="3575070"/>
            <a:ext cx="3364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blogs.blackmarble.co.uk/blogs/</a:t>
            </a:r>
            <a:r>
              <a:rPr lang="en-GB" sz="1400" dirty="0" err="1">
                <a:solidFill>
                  <a:schemeClr val="bg1"/>
                </a:solidFill>
              </a:rPr>
              <a:t>adawson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852339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Andy Dawson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71338" y="5138144"/>
            <a:ext cx="6863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IT Manager</a:t>
            </a:r>
          </a:p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Microsoft</a:t>
            </a:r>
            <a:r>
              <a:rPr lang="en-GB" sz="2400" baseline="0" dirty="0">
                <a:solidFill>
                  <a:schemeClr val="bg1"/>
                </a:solidFill>
                <a:latin typeface="+mn-lt"/>
              </a:rPr>
              <a:t> MVP (Office Servers and Services)</a:t>
            </a:r>
            <a:endParaRPr lang="en-GB" sz="2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057" y="4495216"/>
            <a:ext cx="1001646" cy="1552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660" y="3577896"/>
            <a:ext cx="327088" cy="3270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3" r="15420"/>
          <a:stretch/>
        </p:blipFill>
        <p:spPr>
          <a:xfrm>
            <a:off x="404132" y="1651763"/>
            <a:ext cx="2392020" cy="508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52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dy Hay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030" y="3577896"/>
            <a:ext cx="338554" cy="338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BlackMarble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97769" y="3575070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blogs.blackmarble.co.uk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529822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Andy Haynes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652" y="3577896"/>
            <a:ext cx="327088" cy="3270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73" y="1812764"/>
            <a:ext cx="1941122" cy="469480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71338" y="5138144"/>
            <a:ext cx="686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Engineering Director</a:t>
            </a:r>
          </a:p>
        </p:txBody>
      </p:sp>
    </p:spTree>
    <p:extLst>
      <p:ext uri="{BB962C8B-B14F-4D97-AF65-F5344CB8AC3E}">
        <p14:creationId xmlns:p14="http://schemas.microsoft.com/office/powerpoint/2010/main" val="25138611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oshua Whit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892" y="3577896"/>
            <a:ext cx="338554" cy="338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BlackMarble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15631" y="3575070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blogs.blackmarble.co.uk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47684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Robert Hancock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14" y="3577896"/>
            <a:ext cx="327088" cy="3270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00" y="953714"/>
            <a:ext cx="2994216" cy="59042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71338" y="5138144"/>
            <a:ext cx="686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Development Director</a:t>
            </a:r>
          </a:p>
        </p:txBody>
      </p:sp>
    </p:spTree>
    <p:extLst>
      <p:ext uri="{BB962C8B-B14F-4D97-AF65-F5344CB8AC3E}">
        <p14:creationId xmlns:p14="http://schemas.microsoft.com/office/powerpoint/2010/main" val="31122619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k Hepwort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934" y="3577896"/>
            <a:ext cx="338554" cy="338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rikhepworth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15631" y="3575070"/>
            <a:ext cx="350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blogs.blackmarble.co.uk/blogs/</a:t>
            </a:r>
            <a:r>
              <a:rPr lang="en-GB" sz="1400" dirty="0" err="1">
                <a:solidFill>
                  <a:schemeClr val="bg1"/>
                </a:solidFill>
              </a:rPr>
              <a:t>rhepworth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97726" y="3577228"/>
            <a:ext cx="1473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Rik</a:t>
            </a:r>
            <a:r>
              <a:rPr lang="en-GB" sz="6000" baseline="0" dirty="0">
                <a:solidFill>
                  <a:schemeClr val="bg1"/>
                </a:solidFill>
                <a:latin typeface="+mj-lt"/>
              </a:rPr>
              <a:t> Hepworth</a:t>
            </a:r>
            <a:endParaRPr lang="en-GB" sz="6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71338" y="5138144"/>
            <a:ext cx="6863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Consultancy Services Director</a:t>
            </a:r>
          </a:p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Microsoft MVP (Azure)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14" y="3577896"/>
            <a:ext cx="327088" cy="3270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83" y="1756983"/>
            <a:ext cx="2699120" cy="48226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057" y="4495216"/>
            <a:ext cx="1001646" cy="155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336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obert Hog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867" y="3577896"/>
            <a:ext cx="338554" cy="338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RobertHogg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15631" y="3575070"/>
            <a:ext cx="3443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blogs.blackmarble.co.uk/blogs/boss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65659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Robert Hogg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71338" y="5138144"/>
            <a:ext cx="6863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Managing Director</a:t>
            </a:r>
          </a:p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Microsoft MVP (Azure)</a:t>
            </a:r>
          </a:p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Microsoft Regional Director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14" y="3577896"/>
            <a:ext cx="327088" cy="3270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057" y="4495216"/>
            <a:ext cx="1001646" cy="1552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16" y="1967594"/>
            <a:ext cx="2883998" cy="471500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080" y="5524694"/>
            <a:ext cx="2754680" cy="58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969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chard Fenne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657" y="3577896"/>
            <a:ext cx="338554" cy="338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richardfennell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15630" y="3575070"/>
            <a:ext cx="3517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blogs.blackmarble.co.uk/blogs/</a:t>
            </a:r>
            <a:r>
              <a:rPr lang="en-GB" sz="1400" dirty="0" err="1">
                <a:solidFill>
                  <a:schemeClr val="bg1"/>
                </a:solidFill>
              </a:rPr>
              <a:t>rfennell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025449" y="3577228"/>
            <a:ext cx="1933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Richard Fennell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71338" y="5138144"/>
            <a:ext cx="6863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Engineering Director</a:t>
            </a:r>
          </a:p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Microsoft MVP</a:t>
            </a:r>
            <a:br>
              <a:rPr lang="en-GB" sz="2400" dirty="0">
                <a:solidFill>
                  <a:schemeClr val="bg1"/>
                </a:solidFill>
                <a:latin typeface="+mn-lt"/>
              </a:rPr>
            </a:br>
            <a:r>
              <a:rPr lang="en-GB" sz="2400" dirty="0">
                <a:solidFill>
                  <a:schemeClr val="bg1"/>
                </a:solidFill>
                <a:latin typeface="+mn-lt"/>
              </a:rPr>
              <a:t>(Visual Studio and Development Technologies)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14" y="3577896"/>
            <a:ext cx="327088" cy="3270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057" y="4495216"/>
            <a:ext cx="1001646" cy="1552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38" y="1560655"/>
            <a:ext cx="1986927" cy="514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8549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Richard Fenne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657" y="3577896"/>
            <a:ext cx="338554" cy="338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jamesemann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15630" y="3575070"/>
            <a:ext cx="3517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blogs.blackmarble.co.uk/blogs/</a:t>
            </a:r>
            <a:r>
              <a:rPr lang="en-GB" sz="1400" dirty="0" err="1">
                <a:solidFill>
                  <a:schemeClr val="bg1"/>
                </a:solidFill>
              </a:rPr>
              <a:t>jmann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025449" y="3577228"/>
            <a:ext cx="1933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James Mann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71338" y="5138144"/>
            <a:ext cx="6863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Senior Consultant</a:t>
            </a:r>
          </a:p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Microsoft MVP</a:t>
            </a:r>
            <a:br>
              <a:rPr lang="en-GB" sz="2400" dirty="0">
                <a:solidFill>
                  <a:schemeClr val="bg1"/>
                </a:solidFill>
                <a:latin typeface="+mn-lt"/>
              </a:rPr>
            </a:br>
            <a:r>
              <a:rPr lang="en-GB" sz="2400" dirty="0">
                <a:solidFill>
                  <a:schemeClr val="bg1"/>
                </a:solidFill>
                <a:latin typeface="+mn-lt"/>
              </a:rPr>
              <a:t>(AI)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14" y="3577896"/>
            <a:ext cx="327088" cy="3270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057" y="4495216"/>
            <a:ext cx="1001646" cy="1552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CF6DDFE-F540-429C-9A81-E14470E97C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55" y="1060418"/>
            <a:ext cx="2878546" cy="579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86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3601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Richard Fenne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Simon Parr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71338" y="5138144"/>
            <a:ext cx="686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Consultant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E7E57AC-7D4C-420C-A6E4-FA193B6EC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325" y="1280208"/>
            <a:ext cx="3859948" cy="545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505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Richard Fenne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Ian Thompson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71338" y="5138144"/>
            <a:ext cx="686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Consultant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3E6CE0-DE0D-43C0-AF2E-FCF7D83F1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04" y="1527399"/>
            <a:ext cx="1670405" cy="510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4839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Sp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472432" y="2765502"/>
            <a:ext cx="2157822" cy="3925230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mini-me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6274783" y="2765502"/>
            <a:ext cx="2157822" cy="3925230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mini-me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446308" y="3770735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Layla Copsey</a:t>
            </a:r>
            <a:endParaRPr lang="en-GB" sz="3600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2446308" y="4785496"/>
            <a:ext cx="3342060" cy="177304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Senior Designer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7981584" y="3770735"/>
            <a:ext cx="3847424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Andrew Davidson</a:t>
            </a:r>
            <a:endParaRPr lang="en-GB" sz="3600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7981585" y="4785496"/>
            <a:ext cx="3342060" cy="177304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IT Consultant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72AA31-EA38-4449-9D24-FD1DA4723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2" y="1212550"/>
            <a:ext cx="2911611" cy="57413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6EFB5A-DC0B-4F26-95C4-8432F4B26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740" y="1235968"/>
            <a:ext cx="2899735" cy="571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680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ss and Cather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309711" y="357954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Robert</a:t>
            </a:r>
            <a:r>
              <a:rPr lang="en-US" sz="3300" baseline="0" dirty="0"/>
              <a:t> Hogg</a:t>
            </a:r>
            <a:endParaRPr lang="en-GB" sz="33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8387143" y="4100304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300" dirty="0"/>
              <a:t>Catherine</a:t>
            </a:r>
          </a:p>
          <a:p>
            <a:pPr>
              <a:lnSpc>
                <a:spcPct val="100000"/>
              </a:lnSpc>
            </a:pPr>
            <a:r>
              <a:rPr lang="en-US" sz="3300" dirty="0"/>
              <a:t>Wheeler-Osman</a:t>
            </a:r>
            <a:endParaRPr lang="en-GB" sz="33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38" y="1865265"/>
            <a:ext cx="2927937" cy="47868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645" y="1687484"/>
            <a:ext cx="3659890" cy="5170516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309711" y="514071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Managing Director</a:t>
            </a:r>
            <a:r>
              <a:rPr lang="en-US" sz="2400" baseline="0" dirty="0">
                <a:latin typeface="+mn-lt"/>
              </a:rPr>
              <a:t> at Black Marble, MVP and Microsoft Regional Director</a:t>
            </a:r>
            <a:endParaRPr lang="en-GB" sz="2400" dirty="0">
              <a:latin typeface="+mn-lt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387143" y="4958948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Business Development Manager</a:t>
            </a:r>
            <a:endParaRPr lang="en-GB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775552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ss and Am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309711" y="357954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Robert</a:t>
            </a:r>
            <a:r>
              <a:rPr lang="en-US" sz="3300" baseline="0" dirty="0"/>
              <a:t> Hogg</a:t>
            </a:r>
            <a:endParaRPr lang="en-GB" sz="33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8387143" y="357954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Amy Gwyther</a:t>
            </a:r>
            <a:endParaRPr lang="en-GB" sz="33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38" y="1865265"/>
            <a:ext cx="2927937" cy="47868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469" y="1872176"/>
            <a:ext cx="2174802" cy="5018776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309711" y="514071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Managing Director</a:t>
            </a:r>
            <a:r>
              <a:rPr lang="en-US" sz="2400" baseline="0" dirty="0">
                <a:latin typeface="+mn-lt"/>
              </a:rPr>
              <a:t> at Black Marble, MVP and Microsoft Regional Director</a:t>
            </a:r>
            <a:endParaRPr lang="en-GB" sz="2400" dirty="0">
              <a:latin typeface="+mn-lt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387143" y="4495350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Business Development Manager</a:t>
            </a:r>
            <a:endParaRPr lang="en-GB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879716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ss and Ka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309711" y="357954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Robert</a:t>
            </a:r>
            <a:r>
              <a:rPr lang="en-US" sz="3300" baseline="0" dirty="0"/>
              <a:t> Hogg</a:t>
            </a:r>
            <a:endParaRPr lang="en-GB" sz="33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8387143" y="357954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Katy Webb</a:t>
            </a:r>
            <a:endParaRPr lang="en-GB" sz="33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38" y="1865265"/>
            <a:ext cx="2927937" cy="47868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485" y="1573426"/>
            <a:ext cx="2679944" cy="5284573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309711" y="514071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Managing Director</a:t>
            </a:r>
            <a:r>
              <a:rPr lang="en-US" sz="2400" baseline="0" dirty="0">
                <a:latin typeface="+mn-lt"/>
              </a:rPr>
              <a:t> at Black Marble, MVP and Microsoft Regional Director</a:t>
            </a:r>
            <a:endParaRPr lang="en-GB" sz="2400" dirty="0">
              <a:latin typeface="+mn-lt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387143" y="4495350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Business Development Director</a:t>
            </a:r>
            <a:endParaRPr lang="en-GB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189235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ss and Lis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309711" y="357954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Robert</a:t>
            </a:r>
            <a:r>
              <a:rPr lang="en-US" sz="3300" baseline="0" dirty="0"/>
              <a:t> Hogg</a:t>
            </a:r>
            <a:endParaRPr lang="en-GB" sz="33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8387143" y="357954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Lisa Hancock</a:t>
            </a:r>
            <a:endParaRPr lang="en-GB" sz="33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38" y="1865265"/>
            <a:ext cx="2927937" cy="47868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485" y="1573426"/>
            <a:ext cx="2679943" cy="5284573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309711" y="514071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Managing Director</a:t>
            </a:r>
            <a:r>
              <a:rPr lang="en-US" sz="2400" baseline="0" dirty="0">
                <a:latin typeface="+mn-lt"/>
              </a:rPr>
              <a:t> at Black Marble, MVP and Microsoft Regional Director</a:t>
            </a:r>
            <a:endParaRPr lang="en-GB" sz="2400" dirty="0">
              <a:latin typeface="+mn-lt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387143" y="4495350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tuServ Business Development Director</a:t>
            </a:r>
            <a:endParaRPr lang="en-GB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22801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ss and Hanna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309711" y="357954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Robert</a:t>
            </a:r>
            <a:r>
              <a:rPr lang="en-US" sz="3300" baseline="0" dirty="0"/>
              <a:t> Hogg</a:t>
            </a:r>
            <a:endParaRPr lang="en-GB" sz="33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8387143" y="3579542"/>
            <a:ext cx="3541246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Hannah </a:t>
            </a:r>
            <a:r>
              <a:rPr lang="en-US" sz="3300" dirty="0" err="1"/>
              <a:t>Ackroyd</a:t>
            </a:r>
            <a:endParaRPr lang="en-GB" sz="33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38" y="1865265"/>
            <a:ext cx="2927937" cy="47868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288" y="1894299"/>
            <a:ext cx="1843686" cy="4779926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309711" y="514071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Managing Director</a:t>
            </a:r>
            <a:r>
              <a:rPr lang="en-US" sz="2400" baseline="0" dirty="0">
                <a:latin typeface="+mn-lt"/>
              </a:rPr>
              <a:t> at Black Marble, MVP and Microsoft Regional Director</a:t>
            </a:r>
            <a:endParaRPr lang="en-GB" sz="2400" dirty="0">
              <a:latin typeface="+mn-lt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387143" y="4495350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Business Development Manager</a:t>
            </a:r>
            <a:endParaRPr lang="en-GB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28675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n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living area with red and black furniture&#10;&#10;Description generated with high confidence">
            <a:extLst>
              <a:ext uri="{FF2B5EF4-FFF2-40B4-BE49-F238E27FC236}">
                <a16:creationId xmlns:a16="http://schemas.microsoft.com/office/drawing/2014/main" id="{4438AF8B-10E9-42CE-8669-D54C55F621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5" t="6082" r="21572"/>
          <a:stretch/>
        </p:blipFill>
        <p:spPr>
          <a:xfrm>
            <a:off x="0" y="285224"/>
            <a:ext cx="12192000" cy="6301630"/>
          </a:xfrm>
          <a:prstGeom prst="rect">
            <a:avLst/>
          </a:prstGeom>
        </p:spPr>
      </p:pic>
      <p:pic>
        <p:nvPicPr>
          <p:cNvPr id="27" name="Picture 26" descr="A close up of a logo&#10;&#10;Description generated with high confidence">
            <a:extLst>
              <a:ext uri="{FF2B5EF4-FFF2-40B4-BE49-F238E27FC236}">
                <a16:creationId xmlns:a16="http://schemas.microsoft.com/office/drawing/2014/main" id="{A350FADF-19E9-4A05-89CE-2F006276AA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919" y="962525"/>
            <a:ext cx="2166292" cy="5222471"/>
          </a:xfrm>
          <a:prstGeom prst="rect">
            <a:avLst/>
          </a:prstGeom>
        </p:spPr>
      </p:pic>
      <p:pic>
        <p:nvPicPr>
          <p:cNvPr id="28" name="Picture 27" descr="A picture containing clothing&#10;&#10;Description generated with very high confidence">
            <a:extLst>
              <a:ext uri="{FF2B5EF4-FFF2-40B4-BE49-F238E27FC236}">
                <a16:creationId xmlns:a16="http://schemas.microsoft.com/office/drawing/2014/main" id="{AF05BA86-4573-4FA3-9CF0-36D79E341E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239" y="690052"/>
            <a:ext cx="2180034" cy="549494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E7AF1A0-FF66-4683-8A03-25B66F75C5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022" y="962525"/>
            <a:ext cx="3367173" cy="5346048"/>
          </a:xfrm>
          <a:prstGeom prst="rect">
            <a:avLst/>
          </a:prstGeom>
        </p:spPr>
      </p:pic>
      <p:pic>
        <p:nvPicPr>
          <p:cNvPr id="30" name="Picture 2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1094832-B3CC-4E3B-A1F0-11A746E016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337" y="5262531"/>
            <a:ext cx="6087979" cy="107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107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Mar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C08A412A-6749-4A07-B521-4B0ACA9AF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rgbClr val="21B9EC"/>
                </a:solidFill>
              </a:rPr>
              <a:t>Click to edit Master title style</a:t>
            </a:r>
            <a:endParaRPr lang="en-GB" dirty="0">
              <a:solidFill>
                <a:srgbClr val="21B9EC"/>
              </a:solidFill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988F45D-EC5F-4F03-8A24-1160184888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46143"/>
            <a:ext cx="8050876" cy="4351338"/>
          </a:xfrm>
        </p:spPr>
        <p:txBody>
          <a:bodyPr>
            <a:normAutofit fontScale="92500" lnSpcReduction="10000"/>
          </a:bodyPr>
          <a:lstStyle/>
          <a:p>
            <a:pPr lvl="0">
              <a:lnSpc>
                <a:spcPct val="100000"/>
              </a:lnSpc>
            </a:pPr>
            <a:r>
              <a:rPr lang="en-US"/>
              <a:t>Edit Master text styles</a:t>
            </a:r>
          </a:p>
          <a:p>
            <a:pPr lvl="1">
              <a:lnSpc>
                <a:spcPct val="10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</a:pPr>
            <a:r>
              <a:rPr lang="en-US"/>
              <a:t>Fifth level</a:t>
            </a:r>
            <a:endParaRPr lang="en-GB" dirty="0"/>
          </a:p>
        </p:txBody>
      </p:sp>
      <p:pic>
        <p:nvPicPr>
          <p:cNvPr id="28" name="Picture 2" descr="C:\Users\Boss\Pictures\TECHED\boss1.jpg">
            <a:extLst>
              <a:ext uri="{FF2B5EF4-FFF2-40B4-BE49-F238E27FC236}">
                <a16:creationId xmlns:a16="http://schemas.microsoft.com/office/drawing/2014/main" id="{C27901F1-BCE2-410E-A069-F4418BE4CF7F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 cstate="print"/>
          <a:srcRect b="17900"/>
          <a:stretch/>
        </p:blipFill>
        <p:spPr bwMode="auto">
          <a:xfrm>
            <a:off x="9003323" y="3126188"/>
            <a:ext cx="2757548" cy="3468043"/>
          </a:xfrm>
          <a:prstGeom prst="rect">
            <a:avLst/>
          </a:prstGeom>
          <a:noFill/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7226235-520D-41EE-982D-55F883CB18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920" b="77521" l="56235" r="623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468" t="70095" r="36861" b="21654"/>
          <a:stretch/>
        </p:blipFill>
        <p:spPr>
          <a:xfrm>
            <a:off x="10473321" y="5545747"/>
            <a:ext cx="294198" cy="30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106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2815" y="3579541"/>
            <a:ext cx="8084635" cy="1852729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62815" y="5459259"/>
            <a:ext cx="8084635" cy="90808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568719" y="2538297"/>
            <a:ext cx="1939059" cy="3829050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mini-me</a:t>
            </a: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371384"/>
            <a:ext cx="3084946" cy="139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33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to what BM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C23C46D-D61D-4546-AA24-B269743294C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257422" y="1180866"/>
          <a:ext cx="3682176" cy="25103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035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Core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Application Development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Partner of the Year 2015 – Public Sector and National Security, and Microsoft Partner of the Year 2016 – Developer Platform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Building Industry Product Certification - RDL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NHS Online Licensing Project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Police Mobile Solution – tuServ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Video on Demand – Demand 5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0DF497-9BC7-467D-BE35-91F4B96E67F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257421" y="3802512"/>
          <a:ext cx="3682176" cy="2614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2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UX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Devices and Deployment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Partner of the Year 2015 – Windows 8 Custom App Developer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DX Eco System Insider Program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Universal Windows Platform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Touch/Interactive Development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1BA80E0-0A93-4794-8D1C-0084DD36F9B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046749" y="1171324"/>
          <a:ext cx="3682176" cy="2519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989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ALM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Application Lifecycle Management and DevOps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 and Test in the Cloud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Developer, Training and                                                  Scrum Masters</a:t>
                      </a: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041E234-6EB3-4B1D-B6F4-00B1954E3D2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046748" y="3802510"/>
          <a:ext cx="3682176" cy="2614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Full Fat Rescue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Architects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Developers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Project Managers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Team Lead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UX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703E423-3260-4C84-9B04-C9A993E17A0C}"/>
              </a:ext>
            </a:extLst>
          </p:cNvPr>
          <p:cNvSpPr/>
          <p:nvPr/>
        </p:nvSpPr>
        <p:spPr bwMode="auto">
          <a:xfrm>
            <a:off x="8046749" y="434317"/>
            <a:ext cx="368217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Rescue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AB29AF-7D35-43CF-A499-E4093AED7576}"/>
              </a:ext>
            </a:extLst>
          </p:cNvPr>
          <p:cNvSpPr/>
          <p:nvPr/>
        </p:nvSpPr>
        <p:spPr bwMode="auto">
          <a:xfrm>
            <a:off x="472375" y="442006"/>
            <a:ext cx="3682176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Collaboration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6BA360-247C-4F33-B83A-87D6B11E88C3}"/>
              </a:ext>
            </a:extLst>
          </p:cNvPr>
          <p:cNvSpPr/>
          <p:nvPr/>
        </p:nvSpPr>
        <p:spPr bwMode="auto">
          <a:xfrm>
            <a:off x="4261701" y="434317"/>
            <a:ext cx="3682176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Software Development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11ACB95-EBED-4AB9-AB23-940D0034F12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72376" y="1180867"/>
          <a:ext cx="3682176" cy="2510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0350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 Hoc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Content and Collaboration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 – Participated in all 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SharePoint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TAPs since 2007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 – Office 365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4B0CBA24-1227-4DC8-8C38-DFD92A5B7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828" y="348556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33AC88-7478-4EF9-B5C2-28CAC94C0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379" y="350913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458D7F-397F-4230-9EEF-A44787862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331" y="355669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DA9E8C2-1825-43C6-86FC-36741470E4B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72375" y="3802511"/>
          <a:ext cx="3682176" cy="2614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Structured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Cloud Platform, Application Integration, and Intelligent Systems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Silver in Data Analytics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and Data Platform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5" name="Picture 14" descr="C:\Users\rik\Pictures\BizTalk_h_rgb.png">
            <a:extLst>
              <a:ext uri="{FF2B5EF4-FFF2-40B4-BE49-F238E27FC236}">
                <a16:creationId xmlns:a16="http://schemas.microsoft.com/office/drawing/2014/main" id="{B886AABA-D02B-4101-9C3F-3E01A4838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60" y="5397308"/>
            <a:ext cx="979667" cy="36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CA77B6-9DC4-45DD-836B-6784ECA3CD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79" y="5843508"/>
            <a:ext cx="1729714" cy="4241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137EB1-C2D6-453B-87D0-5A44933EBA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921" y="5959563"/>
            <a:ext cx="913820" cy="2569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E863506-13E8-4F16-9649-F70885063BE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751" y="5976722"/>
            <a:ext cx="2217027" cy="2438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FAF3CD-0868-4391-AD9B-900ECD440A2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751"/>
          <a:stretch/>
        </p:blipFill>
        <p:spPr>
          <a:xfrm>
            <a:off x="2170042" y="1707570"/>
            <a:ext cx="1944211" cy="19836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756B886-9543-4E7B-BB72-E6943B22B4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9815" y="4338722"/>
            <a:ext cx="1849108" cy="20775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CDA8E5-00C9-40C6-B742-BAB71FF79C6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9775"/>
          <a:stretch/>
        </p:blipFill>
        <p:spPr>
          <a:xfrm>
            <a:off x="2095340" y="4587691"/>
            <a:ext cx="2143585" cy="18285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863CE2-39D9-4A97-AC8B-0F262064335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623" y="2906085"/>
            <a:ext cx="957588" cy="6575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B83CCB0-DD86-41C2-991A-777883F8B925}"/>
              </a:ext>
            </a:extLst>
          </p:cNvPr>
          <p:cNvGrpSpPr/>
          <p:nvPr/>
        </p:nvGrpSpPr>
        <p:grpSpPr>
          <a:xfrm>
            <a:off x="9490845" y="1722088"/>
            <a:ext cx="2509086" cy="2024775"/>
            <a:chOff x="9434673" y="1756123"/>
            <a:chExt cx="2559398" cy="206537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AF0EE97-34ED-4D2A-A278-DA8E82BFA2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b="13040"/>
            <a:stretch/>
          </p:blipFill>
          <p:spPr>
            <a:xfrm>
              <a:off x="9434673" y="1756123"/>
              <a:ext cx="2559398" cy="200861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57806B-0DDC-421F-9A60-57FA47AC0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493959" y="3408896"/>
              <a:ext cx="560717" cy="4126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53299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out B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28DF7B-B6D9-4E7B-81DA-C7D7FC6C8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19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rgbClr val="21B9EC"/>
                </a:solidFill>
              </a:rPr>
              <a:t>Click to edit Master title style</a:t>
            </a:r>
            <a:endParaRPr lang="en-GB" dirty="0">
              <a:solidFill>
                <a:srgbClr val="21B9EC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0599EA-4016-4647-93CB-F5F7AB4F7A8D}"/>
              </a:ext>
            </a:extLst>
          </p:cNvPr>
          <p:cNvSpPr/>
          <p:nvPr/>
        </p:nvSpPr>
        <p:spPr bwMode="auto">
          <a:xfrm>
            <a:off x="8013497" y="1424218"/>
            <a:ext cx="3571699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tuServ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D0B299-05F9-4FC0-9420-53B1FA9ED244}"/>
              </a:ext>
            </a:extLst>
          </p:cNvPr>
          <p:cNvSpPr/>
          <p:nvPr/>
        </p:nvSpPr>
        <p:spPr bwMode="auto">
          <a:xfrm>
            <a:off x="622359" y="1431907"/>
            <a:ext cx="3571699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Innovation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E43733-C632-4657-8331-DDF7EC14CE6D}"/>
              </a:ext>
            </a:extLst>
          </p:cNvPr>
          <p:cNvSpPr/>
          <p:nvPr/>
        </p:nvSpPr>
        <p:spPr bwMode="auto">
          <a:xfrm>
            <a:off x="4315347" y="1424218"/>
            <a:ext cx="3571699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Core Enterprise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8E860E6-912E-47E9-8DF7-F15B6CB2C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31171"/>
              </p:ext>
            </p:extLst>
          </p:nvPr>
        </p:nvGraphicFramePr>
        <p:xfrm>
          <a:off x="617479" y="2179171"/>
          <a:ext cx="3571699" cy="41883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1699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0350">
                <a:tc>
                  <a:txBody>
                    <a:bodyPr/>
                    <a:lstStyle/>
                    <a:p>
                      <a:r>
                        <a:rPr lang="en-US" sz="1400" b="1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True Mobile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Microsoft DX Eco</a:t>
                      </a:r>
                      <a:r>
                        <a:rPr lang="en-US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System Insider Program 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Universal Windows Platform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Touch/Interactive</a:t>
                      </a:r>
                      <a:r>
                        <a:rPr lang="en-US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Development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HoloLens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r>
                        <a:rPr lang="en-US" sz="14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Innovate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8-84 inch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Touch/Interactive</a:t>
                      </a:r>
                      <a:r>
                        <a:rPr lang="en-US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Development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Candy – Information Radiators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r>
                        <a:rPr lang="en-US" sz="14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IOT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Enterprise Insight with </a:t>
                      </a:r>
                      <a:r>
                        <a:rPr lang="en-US" sz="1400" b="0" baseline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IoT</a:t>
                      </a: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Wearable </a:t>
                      </a:r>
                      <a:r>
                        <a:rPr lang="en-US" sz="1400" b="0" baseline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IoT</a:t>
                      </a:r>
                      <a:endParaRPr lang="en-US" sz="105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83C4B8E-B4D3-4D02-A95F-3AC5ED772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47" y="5759761"/>
            <a:ext cx="3012167" cy="33133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0461429-64DE-4B42-95E0-42F9EDEAAD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581964"/>
              </p:ext>
            </p:extLst>
          </p:nvPr>
        </p:nvGraphicFramePr>
        <p:xfrm>
          <a:off x="4315347" y="2171132"/>
          <a:ext cx="3571699" cy="4196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1699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4196342"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Imagine a Better Enterprise</a:t>
                      </a:r>
                      <a:endParaRPr lang="en-US" sz="1400" b="1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Reimagine your requirements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Articulate your needs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LoB applications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Fully integrated architected solutions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Holisitic view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Minimising cost and delivery time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Increase efficiency</a:t>
                      </a: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680D147E-7F18-4E70-ACCF-A8EAFCB559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89"/>
          <a:stretch/>
        </p:blipFill>
        <p:spPr>
          <a:xfrm>
            <a:off x="4571423" y="4907058"/>
            <a:ext cx="3126238" cy="1184041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5939446-835D-4DAC-9B39-D6E07092C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14093"/>
              </p:ext>
            </p:extLst>
          </p:nvPr>
        </p:nvGraphicFramePr>
        <p:xfrm>
          <a:off x="8013497" y="2166203"/>
          <a:ext cx="3571699" cy="4196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1699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4196342">
                <a:tc>
                  <a:txBody>
                    <a:bodyPr/>
                    <a:lstStyle/>
                    <a:p>
                      <a:r>
                        <a:rPr lang="en-US" sz="14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Modern</a:t>
                      </a:r>
                      <a:r>
                        <a:rPr lang="en-US" sz="1400" b="1" kern="12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Policing</a:t>
                      </a:r>
                      <a:endParaRPr lang="en-US" sz="14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GB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Designed with Operational Police officers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GB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Uses technology that is familiar to staff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GB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Real time information access and collaboration.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GB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Secure evidentiary correct data store.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GB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Full Accountability and audit trail 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GB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Time saving and increased efficiency</a:t>
                      </a:r>
                      <a:r>
                        <a:rPr lang="en-GB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throughout the organisation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GB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Mobility / field worker solutions</a:t>
                      </a:r>
                      <a:endParaRPr lang="en-US" sz="1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BF1AA7F3-BB5C-4C5D-BDB4-8C731FA589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169" y="5108553"/>
            <a:ext cx="238125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8167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VP Staff S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026920" y="891529"/>
            <a:ext cx="3636647" cy="4663102"/>
            <a:chOff x="-248188" y="1115028"/>
            <a:chExt cx="3636647" cy="4663102"/>
          </a:xfrm>
        </p:grpSpPr>
        <p:pic>
          <p:nvPicPr>
            <p:cNvPr id="3" name="Picture 3" descr="C:\Users\Lauren\Documents\MVP_Logo_Kit\MVP Logo Kit\MVP_Horizontal_BlueOnly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929711" y="5259853"/>
              <a:ext cx="1276847" cy="518277"/>
            </a:xfrm>
            <a:prstGeom prst="rect">
              <a:avLst/>
            </a:prstGeom>
            <a:noFill/>
          </p:spPr>
        </p:pic>
        <p:sp>
          <p:nvSpPr>
            <p:cNvPr id="4" name="Rectangle 3"/>
            <p:cNvSpPr/>
            <p:nvPr/>
          </p:nvSpPr>
          <p:spPr>
            <a:xfrm>
              <a:off x="-248188" y="4167022"/>
              <a:ext cx="3636647" cy="961356"/>
            </a:xfrm>
            <a:prstGeom prst="rect">
              <a:avLst/>
            </a:prstGeom>
          </p:spPr>
          <p:txBody>
            <a:bodyPr wrap="square" lIns="108842" tIns="54421" rIns="108842" bIns="54421">
              <a:spAutoFit/>
            </a:bodyPr>
            <a:lstStyle/>
            <a:p>
              <a:pPr algn="ctr"/>
              <a:r>
                <a:rPr lang="en-GB" sz="2000" b="1" dirty="0">
                  <a:latin typeface="Segoe" pitchFamily="34" charset="0"/>
                  <a:cs typeface="Segoe" pitchFamily="34" charset="0"/>
                </a:rPr>
                <a:t>Robert Hogg</a:t>
              </a:r>
            </a:p>
            <a:p>
              <a:pPr algn="ctr"/>
              <a:r>
                <a:rPr lang="en-GB" sz="1600" dirty="0"/>
                <a:t>Managing Director</a:t>
              </a:r>
            </a:p>
            <a:p>
              <a:pPr algn="ctr"/>
              <a:endParaRPr lang="en-GB" sz="333" dirty="0"/>
            </a:p>
            <a:p>
              <a:pPr algn="ctr"/>
              <a:r>
                <a:rPr lang="en-GB" sz="1600" dirty="0"/>
                <a:t>BSc (Hons) FBCS CITP CEng</a:t>
              </a:r>
              <a:endParaRPr lang="en-GB" sz="1600" dirty="0">
                <a:latin typeface="Segoe" pitchFamily="34" charset="0"/>
                <a:cs typeface="Segoe" pitchFamily="34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332046" y="1115028"/>
              <a:ext cx="2364206" cy="2930044"/>
              <a:chOff x="332046" y="1105503"/>
              <a:chExt cx="2364206" cy="2930044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665942" y="3556310"/>
                <a:ext cx="1808386" cy="479237"/>
              </a:xfrm>
              <a:prstGeom prst="rect">
                <a:avLst/>
              </a:prstGeom>
            </p:spPr>
            <p:txBody>
              <a:bodyPr wrap="none" lIns="108842" tIns="54421" rIns="108842" bIns="54421">
                <a:spAutoFit/>
              </a:bodyPr>
              <a:lstStyle/>
              <a:p>
                <a:pPr algn="ctr"/>
                <a:r>
                  <a:rPr lang="en-GB" sz="2400" b="1" dirty="0">
                    <a:solidFill>
                      <a:srgbClr val="21B9EC"/>
                    </a:solidFill>
                    <a:latin typeface="Segoe" pitchFamily="34" charset="0"/>
                    <a:cs typeface="Segoe" pitchFamily="34" charset="0"/>
                  </a:rPr>
                  <a:t>Integration</a:t>
                </a:r>
                <a:endParaRPr lang="en-GB" sz="2800" b="1" dirty="0">
                  <a:solidFill>
                    <a:srgbClr val="21B9EC"/>
                  </a:solidFill>
                  <a:latin typeface="Segoe" pitchFamily="34" charset="0"/>
                  <a:cs typeface="Segoe" pitchFamily="34" charset="0"/>
                </a:endParaRPr>
              </a:p>
            </p:txBody>
          </p:sp>
          <p:pic>
            <p:nvPicPr>
              <p:cNvPr id="7" name="Picture 4" descr="C:\Users\Lauren\Documents\Black Marble\Artwork\Staff Members\Headshots\256px\boss_256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32046" y="1105503"/>
                <a:ext cx="2364206" cy="2364207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8" name="Group 7"/>
          <p:cNvGrpSpPr/>
          <p:nvPr/>
        </p:nvGrpSpPr>
        <p:grpSpPr>
          <a:xfrm>
            <a:off x="7332260" y="892235"/>
            <a:ext cx="4618671" cy="4662396"/>
            <a:chOff x="2456134" y="1115733"/>
            <a:chExt cx="4618671" cy="4662396"/>
          </a:xfrm>
        </p:grpSpPr>
        <p:sp>
          <p:nvSpPr>
            <p:cNvPr id="9" name="Rectangle 8"/>
            <p:cNvSpPr/>
            <p:nvPr/>
          </p:nvSpPr>
          <p:spPr>
            <a:xfrm>
              <a:off x="2456134" y="4167022"/>
              <a:ext cx="4618671" cy="910124"/>
            </a:xfrm>
            <a:prstGeom prst="rect">
              <a:avLst/>
            </a:prstGeom>
          </p:spPr>
          <p:txBody>
            <a:bodyPr wrap="square" lIns="108842" tIns="54421" rIns="108842" bIns="54421">
              <a:spAutoFit/>
            </a:bodyPr>
            <a:lstStyle/>
            <a:p>
              <a:pPr algn="ctr"/>
              <a:r>
                <a:rPr lang="en-GB" sz="2000" b="1" dirty="0">
                  <a:latin typeface="Segoe" pitchFamily="34" charset="0"/>
                  <a:cs typeface="Segoe" pitchFamily="34" charset="0"/>
                </a:rPr>
                <a:t>Richard Fennell</a:t>
              </a:r>
            </a:p>
            <a:p>
              <a:pPr algn="ctr"/>
              <a:r>
                <a:rPr lang="en-GB" sz="1600" dirty="0"/>
                <a:t>Engineering Director</a:t>
              </a:r>
            </a:p>
            <a:p>
              <a:pPr algn="ctr"/>
              <a:r>
                <a:rPr lang="en-GB" sz="1600" dirty="0"/>
                <a:t>BSc (Hons) FBCS CITP CEng</a:t>
              </a:r>
              <a:endParaRPr lang="en-GB" sz="1600" dirty="0">
                <a:latin typeface="Segoe" pitchFamily="34" charset="0"/>
                <a:cs typeface="Segoe" pitchFamily="34" charset="0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206834" y="1115733"/>
              <a:ext cx="3117270" cy="2929339"/>
              <a:chOff x="3206834" y="1105503"/>
              <a:chExt cx="3117270" cy="2929339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3206834" y="3555605"/>
                <a:ext cx="3117270" cy="479237"/>
              </a:xfrm>
              <a:prstGeom prst="rect">
                <a:avLst/>
              </a:prstGeom>
            </p:spPr>
            <p:txBody>
              <a:bodyPr wrap="none" lIns="108842" tIns="54421" rIns="108842" bIns="54421">
                <a:spAutoFit/>
              </a:bodyPr>
              <a:lstStyle/>
              <a:p>
                <a:pPr algn="ctr"/>
                <a:r>
                  <a:rPr lang="en-GB" sz="2400" b="1" dirty="0">
                    <a:solidFill>
                      <a:srgbClr val="21B9EC"/>
                    </a:solidFill>
                    <a:latin typeface="Segoe" pitchFamily="34" charset="0"/>
                    <a:cs typeface="Segoe" pitchFamily="34" charset="0"/>
                  </a:rPr>
                  <a:t>Visual Studio (ALM)</a:t>
                </a:r>
              </a:p>
            </p:txBody>
          </p:sp>
          <p:pic>
            <p:nvPicPr>
              <p:cNvPr id="13" name="Picture 5" descr="C:\Users\Lauren\Documents\Black Marble\Artwork\Staff Members\Headshots\256px\richard_256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548641" y="1105503"/>
                <a:ext cx="2420849" cy="2420850"/>
              </a:xfrm>
              <a:prstGeom prst="rect">
                <a:avLst/>
              </a:prstGeom>
              <a:noFill/>
            </p:spPr>
          </p:pic>
        </p:grpSp>
        <p:pic>
          <p:nvPicPr>
            <p:cNvPr id="11" name="Picture 3" descr="C:\Users\Lauren\Documents\MVP_Logo_Kit\MVP Logo Kit\MVP_Horizontal_BlueOnly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4127045" y="5259852"/>
              <a:ext cx="1276847" cy="518277"/>
            </a:xfrm>
            <a:prstGeom prst="rect">
              <a:avLst/>
            </a:prstGeom>
            <a:noFill/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534" y="5686106"/>
            <a:ext cx="2089415" cy="512378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65698" y="1057064"/>
            <a:ext cx="3333492" cy="4512041"/>
            <a:chOff x="5159705" y="1266088"/>
            <a:chExt cx="3333492" cy="451204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296" b="-1"/>
            <a:stretch/>
          </p:blipFill>
          <p:spPr>
            <a:xfrm>
              <a:off x="5512187" y="1266088"/>
              <a:ext cx="2512633" cy="2293773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6288545" y="3565835"/>
              <a:ext cx="1075813" cy="479237"/>
            </a:xfrm>
            <a:prstGeom prst="rect">
              <a:avLst/>
            </a:prstGeom>
          </p:spPr>
          <p:txBody>
            <a:bodyPr wrap="none" lIns="108842" tIns="54421" rIns="108842" bIns="54421">
              <a:spAutoFit/>
            </a:bodyPr>
            <a:lstStyle/>
            <a:p>
              <a:pPr algn="ctr"/>
              <a:r>
                <a:rPr lang="en-GB" sz="2400" b="1" dirty="0">
                  <a:solidFill>
                    <a:srgbClr val="21B9EC"/>
                  </a:solidFill>
                  <a:latin typeface="Segoe" pitchFamily="34" charset="0"/>
                  <a:cs typeface="Segoe" pitchFamily="34" charset="0"/>
                </a:rPr>
                <a:t>Azure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159705" y="4167022"/>
              <a:ext cx="3333492" cy="910124"/>
            </a:xfrm>
            <a:prstGeom prst="rect">
              <a:avLst/>
            </a:prstGeom>
          </p:spPr>
          <p:txBody>
            <a:bodyPr wrap="square" lIns="108842" tIns="54421" rIns="108842" bIns="54421">
              <a:spAutoFit/>
            </a:bodyPr>
            <a:lstStyle/>
            <a:p>
              <a:pPr algn="ctr"/>
              <a:r>
                <a:rPr lang="en-GB" sz="2000" b="1" dirty="0">
                  <a:latin typeface="Segoe" pitchFamily="34" charset="0"/>
                  <a:cs typeface="Segoe" pitchFamily="34" charset="0"/>
                </a:rPr>
                <a:t>Rik Hepworth</a:t>
              </a:r>
            </a:p>
            <a:p>
              <a:pPr algn="ctr"/>
              <a:r>
                <a:rPr lang="en-GB" sz="1600" dirty="0"/>
                <a:t>Consultancy Services Director</a:t>
              </a:r>
            </a:p>
            <a:p>
              <a:pPr algn="ctr"/>
              <a:r>
                <a:rPr lang="en-GB" sz="1600" dirty="0"/>
                <a:t>BSc (Hons) MBCS CITP</a:t>
              </a:r>
              <a:endParaRPr lang="en-GB" sz="1600" dirty="0">
                <a:latin typeface="Segoe" pitchFamily="34" charset="0"/>
                <a:cs typeface="Segoe" pitchFamily="34" charset="0"/>
              </a:endParaRPr>
            </a:p>
          </p:txBody>
        </p:sp>
        <p:pic>
          <p:nvPicPr>
            <p:cNvPr id="19" name="Picture 3" descr="C:\Users\Lauren\Documents\MVP_Logo_Kit\MVP Logo Kit\MVP_Horizontal_BlueOnly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6188027" y="5259852"/>
              <a:ext cx="1276847" cy="51827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5173283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VP Staff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201671" y="1270322"/>
            <a:ext cx="3636647" cy="4520031"/>
            <a:chOff x="8731294" y="1258098"/>
            <a:chExt cx="3636647" cy="452003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3"/>
            <a:stretch/>
          </p:blipFill>
          <p:spPr>
            <a:xfrm>
              <a:off x="9685488" y="1258098"/>
              <a:ext cx="1713717" cy="2301763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9100148" y="3565835"/>
              <a:ext cx="2898941" cy="479237"/>
            </a:xfrm>
            <a:prstGeom prst="rect">
              <a:avLst/>
            </a:prstGeom>
          </p:spPr>
          <p:txBody>
            <a:bodyPr wrap="none" lIns="108842" tIns="54421" rIns="108842" bIns="54421">
              <a:spAutoFit/>
            </a:bodyPr>
            <a:lstStyle/>
            <a:p>
              <a:pPr algn="ctr"/>
              <a:r>
                <a:rPr lang="en-GB" sz="2400" b="1" dirty="0">
                  <a:solidFill>
                    <a:srgbClr val="21B9EC"/>
                  </a:solidFill>
                  <a:latin typeface="Segoe" pitchFamily="34" charset="0"/>
                  <a:cs typeface="Segoe" pitchFamily="34" charset="0"/>
                </a:rPr>
                <a:t>Windows Platform</a:t>
              </a:r>
              <a:endParaRPr lang="en-GB" sz="2800" b="1" dirty="0">
                <a:solidFill>
                  <a:srgbClr val="21B9EC"/>
                </a:solidFill>
                <a:latin typeface="Segoe" pitchFamily="34" charset="0"/>
                <a:cs typeface="Segoe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8731294" y="4167022"/>
              <a:ext cx="3636647" cy="961356"/>
            </a:xfrm>
            <a:prstGeom prst="rect">
              <a:avLst/>
            </a:prstGeom>
          </p:spPr>
          <p:txBody>
            <a:bodyPr wrap="square" lIns="108842" tIns="54421" rIns="108842" bIns="54421">
              <a:spAutoFit/>
            </a:bodyPr>
            <a:lstStyle/>
            <a:p>
              <a:pPr algn="ctr"/>
              <a:r>
                <a:rPr lang="en-GB" sz="2000" b="1" dirty="0">
                  <a:latin typeface="Segoe" pitchFamily="34" charset="0"/>
                  <a:cs typeface="Segoe" pitchFamily="34" charset="0"/>
                </a:rPr>
                <a:t>James Croft</a:t>
              </a:r>
            </a:p>
            <a:p>
              <a:pPr algn="ctr"/>
              <a:r>
                <a:rPr lang="en-GB" sz="1600" dirty="0"/>
                <a:t>Software Developer</a:t>
              </a:r>
            </a:p>
            <a:p>
              <a:pPr algn="ctr"/>
              <a:endParaRPr lang="en-GB" sz="333" dirty="0"/>
            </a:p>
            <a:p>
              <a:pPr algn="ctr"/>
              <a:r>
                <a:rPr lang="en-GB" sz="1600" dirty="0"/>
                <a:t>BSc (Hons) MBCS</a:t>
              </a:r>
              <a:endParaRPr lang="en-GB" sz="1600" dirty="0">
                <a:latin typeface="Segoe" pitchFamily="34" charset="0"/>
                <a:cs typeface="Segoe" pitchFamily="34" charset="0"/>
              </a:endParaRPr>
            </a:p>
          </p:txBody>
        </p:sp>
        <p:pic>
          <p:nvPicPr>
            <p:cNvPr id="6" name="Picture 3" descr="C:\Users\Lauren\Documents\MVP_Logo_Kit\MVP Logo Kit\MVP_Horizontal_BlueOnly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9911194" y="5259852"/>
              <a:ext cx="1276847" cy="518277"/>
            </a:xfrm>
            <a:prstGeom prst="rect">
              <a:avLst/>
            </a:prstGeom>
            <a:noFill/>
          </p:spPr>
        </p:pic>
      </p:grpSp>
      <p:grpSp>
        <p:nvGrpSpPr>
          <p:cNvPr id="7" name="Group 6"/>
          <p:cNvGrpSpPr/>
          <p:nvPr/>
        </p:nvGrpSpPr>
        <p:grpSpPr>
          <a:xfrm>
            <a:off x="3583000" y="1133685"/>
            <a:ext cx="4618671" cy="4656668"/>
            <a:chOff x="302936" y="1121461"/>
            <a:chExt cx="4618671" cy="4656668"/>
          </a:xfrm>
        </p:grpSpPr>
        <p:grpSp>
          <p:nvGrpSpPr>
            <p:cNvPr id="8" name="Group 7"/>
            <p:cNvGrpSpPr/>
            <p:nvPr/>
          </p:nvGrpSpPr>
          <p:grpSpPr>
            <a:xfrm>
              <a:off x="302936" y="3565835"/>
              <a:ext cx="4618671" cy="2212294"/>
              <a:chOff x="2456134" y="3565835"/>
              <a:chExt cx="4618671" cy="2212294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456134" y="4167022"/>
                <a:ext cx="4618671" cy="910124"/>
              </a:xfrm>
              <a:prstGeom prst="rect">
                <a:avLst/>
              </a:prstGeom>
            </p:spPr>
            <p:txBody>
              <a:bodyPr wrap="square" lIns="108842" tIns="54421" rIns="108842" bIns="54421">
                <a:spAutoFit/>
              </a:bodyPr>
              <a:lstStyle/>
              <a:p>
                <a:pPr algn="ctr"/>
                <a:r>
                  <a:rPr lang="en-GB" sz="2000" b="1" dirty="0">
                    <a:latin typeface="Segoe" pitchFamily="34" charset="0"/>
                    <a:cs typeface="Segoe" pitchFamily="34" charset="0"/>
                  </a:rPr>
                  <a:t>Andy Dawson</a:t>
                </a:r>
              </a:p>
              <a:p>
                <a:pPr algn="ctr"/>
                <a:r>
                  <a:rPr lang="en-GB" sz="1600" dirty="0"/>
                  <a:t>IT Manager</a:t>
                </a:r>
              </a:p>
              <a:p>
                <a:pPr algn="ctr"/>
                <a:r>
                  <a:rPr lang="en-GB" sz="1600" dirty="0"/>
                  <a:t>PhD BEng (Hons) CEng </a:t>
                </a:r>
                <a:r>
                  <a:rPr lang="en-GB" sz="1600" dirty="0" err="1"/>
                  <a:t>MIMechE</a:t>
                </a:r>
                <a:endParaRPr lang="en-GB" sz="1600" dirty="0">
                  <a:latin typeface="Segoe" pitchFamily="34" charset="0"/>
                  <a:cs typeface="Segoe" pitchFamily="34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618957" y="3565835"/>
                <a:ext cx="4293041" cy="479237"/>
              </a:xfrm>
              <a:prstGeom prst="rect">
                <a:avLst/>
              </a:prstGeom>
            </p:spPr>
            <p:txBody>
              <a:bodyPr wrap="none" lIns="108842" tIns="54421" rIns="108842" bIns="54421">
                <a:spAutoFit/>
              </a:bodyPr>
              <a:lstStyle/>
              <a:p>
                <a:pPr algn="ctr"/>
                <a:r>
                  <a:rPr lang="en-GB" sz="2400" b="1" dirty="0">
                    <a:solidFill>
                      <a:srgbClr val="21B9EC"/>
                    </a:solidFill>
                    <a:latin typeface="Segoe" pitchFamily="34" charset="0"/>
                    <a:cs typeface="Segoe" pitchFamily="34" charset="0"/>
                  </a:rPr>
                  <a:t>Office Servers and Services</a:t>
                </a:r>
              </a:p>
            </p:txBody>
          </p:sp>
          <p:pic>
            <p:nvPicPr>
              <p:cNvPr id="12" name="Picture 3" descr="C:\Users\Lauren\Documents\MVP_Logo_Kit\MVP Logo Kit\MVP_Horizontal_BlueOnly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 bwMode="auto">
              <a:xfrm>
                <a:off x="4127045" y="5259852"/>
                <a:ext cx="1276847" cy="518277"/>
              </a:xfrm>
              <a:prstGeom prst="rect">
                <a:avLst/>
              </a:prstGeom>
              <a:noFill/>
            </p:spPr>
          </p:pic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071" y="1121461"/>
              <a:ext cx="2438400" cy="2438400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453252" y="1064559"/>
            <a:ext cx="3333492" cy="4725794"/>
            <a:chOff x="348963" y="1106123"/>
            <a:chExt cx="3333492" cy="4725794"/>
          </a:xfrm>
        </p:grpSpPr>
        <p:sp>
          <p:nvSpPr>
            <p:cNvPr id="14" name="Rectangle 13"/>
            <p:cNvSpPr/>
            <p:nvPr/>
          </p:nvSpPr>
          <p:spPr>
            <a:xfrm>
              <a:off x="844971" y="3619623"/>
              <a:ext cx="2341481" cy="479237"/>
            </a:xfrm>
            <a:prstGeom prst="rect">
              <a:avLst/>
            </a:prstGeom>
          </p:spPr>
          <p:txBody>
            <a:bodyPr wrap="none" lIns="108842" tIns="54421" rIns="108842" bIns="54421">
              <a:spAutoFit/>
            </a:bodyPr>
            <a:lstStyle/>
            <a:p>
              <a:pPr algn="ctr"/>
              <a:r>
                <a:rPr lang="en-GB" sz="2400" b="1" dirty="0">
                  <a:solidFill>
                    <a:srgbClr val="21B9EC"/>
                  </a:solidFill>
                  <a:latin typeface="Segoe" pitchFamily="34" charset="0"/>
                  <a:cs typeface="Segoe" pitchFamily="34" charset="0"/>
                </a:rPr>
                <a:t>Data Platform 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48963" y="4220810"/>
              <a:ext cx="3333492" cy="910124"/>
            </a:xfrm>
            <a:prstGeom prst="rect">
              <a:avLst/>
            </a:prstGeom>
          </p:spPr>
          <p:txBody>
            <a:bodyPr wrap="square" lIns="108842" tIns="54421" rIns="108842" bIns="54421">
              <a:spAutoFit/>
            </a:bodyPr>
            <a:lstStyle/>
            <a:p>
              <a:pPr algn="ctr"/>
              <a:r>
                <a:rPr lang="en-GB" sz="2000" b="1" dirty="0">
                  <a:latin typeface="Segoe" pitchFamily="34" charset="0"/>
                  <a:cs typeface="Segoe" pitchFamily="34" charset="0"/>
                </a:rPr>
                <a:t>James Mann</a:t>
              </a:r>
            </a:p>
            <a:p>
              <a:pPr algn="ctr"/>
              <a:r>
                <a:rPr lang="en-GB" sz="1600" dirty="0"/>
                <a:t>Senior Consultant</a:t>
              </a:r>
            </a:p>
            <a:p>
              <a:pPr algn="ctr"/>
              <a:r>
                <a:rPr lang="en-GB" sz="1600" dirty="0"/>
                <a:t>BSc (Hons) MBCS CEng</a:t>
              </a:r>
              <a:endParaRPr lang="en-GB" sz="1600" dirty="0">
                <a:latin typeface="Segoe" pitchFamily="34" charset="0"/>
                <a:cs typeface="Segoe" pitchFamily="34" charset="0"/>
              </a:endParaRPr>
            </a:p>
          </p:txBody>
        </p:sp>
        <p:pic>
          <p:nvPicPr>
            <p:cNvPr id="16" name="Picture 3" descr="C:\Users\Lauren\Documents\MVP_Logo_Kit\MVP Logo Kit\MVP_Horizontal_BlueOnly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1377286" y="5313640"/>
              <a:ext cx="1276847" cy="518277"/>
            </a:xfrm>
            <a:prstGeom prst="rect">
              <a:avLst/>
            </a:prstGeom>
            <a:noFill/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575" y="1106123"/>
              <a:ext cx="2338268" cy="25075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41945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6945C0A-B668-4EFB-88DD-20BBFDD5FBEC}"/>
              </a:ext>
            </a:extLst>
          </p:cNvPr>
          <p:cNvSpPr/>
          <p:nvPr/>
        </p:nvSpPr>
        <p:spPr>
          <a:xfrm>
            <a:off x="0" y="276726"/>
            <a:ext cx="12192000" cy="6300538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0070C0"/>
              </a:gs>
              <a:gs pos="66000">
                <a:schemeClr val="accent6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Picture 18" descr="Fireworks in the sky&#10;&#10;Description generated with high confidence">
            <a:extLst>
              <a:ext uri="{FF2B5EF4-FFF2-40B4-BE49-F238E27FC236}">
                <a16:creationId xmlns:a16="http://schemas.microsoft.com/office/drawing/2014/main" id="{DA53B7F2-76C5-4197-A9BE-68EECBD24F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08" r="23197"/>
          <a:stretch/>
        </p:blipFill>
        <p:spPr>
          <a:xfrm>
            <a:off x="6758304" y="276726"/>
            <a:ext cx="5433696" cy="5616992"/>
          </a:xfrm>
          <a:prstGeom prst="rect">
            <a:avLst/>
          </a:prstGeom>
        </p:spPr>
      </p:pic>
      <p:pic>
        <p:nvPicPr>
          <p:cNvPr id="20" name="Picture 19" descr="A picture containing fireworks, outdoor object&#10;&#10;Description generated with very high confidence">
            <a:extLst>
              <a:ext uri="{FF2B5EF4-FFF2-40B4-BE49-F238E27FC236}">
                <a16:creationId xmlns:a16="http://schemas.microsoft.com/office/drawing/2014/main" id="{8E2852E2-3638-4429-97D2-8441B38844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99"/>
          <a:stretch/>
        </p:blipFill>
        <p:spPr>
          <a:xfrm>
            <a:off x="3983784" y="2326894"/>
            <a:ext cx="4683556" cy="4247916"/>
          </a:xfrm>
          <a:prstGeom prst="rect">
            <a:avLst/>
          </a:prstGeom>
        </p:spPr>
      </p:pic>
      <p:pic>
        <p:nvPicPr>
          <p:cNvPr id="21" name="Picture 20" descr="A picture containing fireworks, outdoor object&#10;&#10;Description generated with very high confidence">
            <a:extLst>
              <a:ext uri="{FF2B5EF4-FFF2-40B4-BE49-F238E27FC236}">
                <a16:creationId xmlns:a16="http://schemas.microsoft.com/office/drawing/2014/main" id="{7534E2FB-3D70-42A4-B099-7AD5C7C25D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6" b="17230"/>
          <a:stretch/>
        </p:blipFill>
        <p:spPr>
          <a:xfrm>
            <a:off x="-178643" y="276726"/>
            <a:ext cx="5774148" cy="6300538"/>
          </a:xfrm>
          <a:prstGeom prst="rect">
            <a:avLst/>
          </a:prstGeom>
        </p:spPr>
      </p:pic>
      <p:pic>
        <p:nvPicPr>
          <p:cNvPr id="22" name="Picture 21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35D17530-C4BB-4C87-83C2-3077DB0F90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5"/>
          <a:stretch/>
        </p:blipFill>
        <p:spPr>
          <a:xfrm>
            <a:off x="-1" y="403789"/>
            <a:ext cx="11130649" cy="23759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31AD59B-BC5D-4238-8B24-991BBEED52F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27" b="35783"/>
          <a:stretch/>
        </p:blipFill>
        <p:spPr>
          <a:xfrm>
            <a:off x="325111" y="1703575"/>
            <a:ext cx="5067473" cy="48687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54925A8-F6E0-41AC-8B6D-5B29B893B7B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9" b="27203"/>
          <a:stretch/>
        </p:blipFill>
        <p:spPr>
          <a:xfrm>
            <a:off x="5774149" y="1847604"/>
            <a:ext cx="6417852" cy="472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8901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chnical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5080002"/>
            <a:ext cx="12192000" cy="1520922"/>
          </a:xfrm>
          <a:prstGeom prst="rect">
            <a:avLst/>
          </a:prstGeom>
          <a:solidFill>
            <a:srgbClr val="21B9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icture containing clothing&#10;&#10;Description generated with high confidence">
            <a:extLst>
              <a:ext uri="{FF2B5EF4-FFF2-40B4-BE49-F238E27FC236}">
                <a16:creationId xmlns:a16="http://schemas.microsoft.com/office/drawing/2014/main" id="{870B349A-7CB5-4E78-81B9-FD72FF5A2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2" y="1489825"/>
            <a:ext cx="1981046" cy="37233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C9E670-C147-4C5E-A444-F2F1E35B5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511" y="1921374"/>
            <a:ext cx="1727198" cy="33671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0B00B0-3A9C-4769-B447-10655E8B2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036" y="1807270"/>
            <a:ext cx="1359981" cy="3359953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0" y="5080002"/>
            <a:ext cx="12192000" cy="1520922"/>
          </a:xfrm>
          <a:prstGeom prst="rect">
            <a:avLst/>
          </a:prstGeom>
          <a:solidFill>
            <a:srgbClr val="21B9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372" y="588458"/>
            <a:ext cx="1343238" cy="922295"/>
          </a:xfrm>
          <a:prstGeom prst="rect">
            <a:avLst/>
          </a:prstGeom>
        </p:spPr>
      </p:pic>
      <p:pic>
        <p:nvPicPr>
          <p:cNvPr id="19" name="Picture 2" descr="http://www.mhalliday.co.uk/wp/wp-content/uploads/2014/09/mbcs-logo-colour-smal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535" y="532783"/>
            <a:ext cx="2226893" cy="102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http://www.gbbuk.com/wp-content/uploads/2012/10/CharteredEngineerC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183" y="614047"/>
            <a:ext cx="2327986" cy="89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697" y="584687"/>
            <a:ext cx="597635" cy="92606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521" y="1399205"/>
            <a:ext cx="2174800" cy="408745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554" y="1395397"/>
            <a:ext cx="2154908" cy="424925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141" y="2820735"/>
            <a:ext cx="2123341" cy="418701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194" y="1489825"/>
            <a:ext cx="1996758" cy="393740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605" y="1351166"/>
            <a:ext cx="2011915" cy="396729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069" y="1399205"/>
            <a:ext cx="2016595" cy="3976517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906" y="1489825"/>
            <a:ext cx="1481825" cy="392823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166" y="3070728"/>
            <a:ext cx="1988037" cy="3920206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496" y="3070729"/>
            <a:ext cx="1992135" cy="392828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1676" y="2866504"/>
            <a:ext cx="2112016" cy="416467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467" y="2950712"/>
            <a:ext cx="2052265" cy="404685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0" t="6123" r="23815"/>
          <a:stretch/>
        </p:blipFill>
        <p:spPr>
          <a:xfrm>
            <a:off x="9793172" y="1651339"/>
            <a:ext cx="1391468" cy="3671814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347" y="2820735"/>
            <a:ext cx="1575578" cy="417676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194" y="2990373"/>
            <a:ext cx="2024189" cy="3991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B87757-0190-4C3D-8070-04786BC8998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964" y="3226777"/>
            <a:ext cx="1469377" cy="355384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E9E2E99-D3FA-401C-A709-2A1082706AE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454" y="2908067"/>
            <a:ext cx="2069859" cy="408155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47B9017-681B-4D34-9B11-7FBC6DB88A2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318" y="2800267"/>
            <a:ext cx="2138907" cy="421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480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siness Development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9" r="23720"/>
          <a:stretch/>
        </p:blipFill>
        <p:spPr>
          <a:xfrm>
            <a:off x="9176120" y="1687484"/>
            <a:ext cx="1838408" cy="51705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71" y="1872176"/>
            <a:ext cx="2174802" cy="501877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856" y="1573426"/>
            <a:ext cx="2679944" cy="528457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386" y="1840800"/>
            <a:ext cx="1843686" cy="47799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35" y="1370872"/>
            <a:ext cx="2799375" cy="552008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978922" y="749260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21B9EC"/>
                </a:solidFill>
                <a:latin typeface="+mj-lt"/>
              </a:rPr>
              <a:t>Business Development Team</a:t>
            </a:r>
            <a:endParaRPr lang="en-GB" sz="4400" dirty="0">
              <a:solidFill>
                <a:srgbClr val="21B9E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33536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ign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144" y="1046295"/>
            <a:ext cx="2911611" cy="5741398"/>
          </a:xfrm>
          <a:prstGeom prst="rect">
            <a:avLst/>
          </a:prstGeom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5682246" y="4726108"/>
            <a:ext cx="3541246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Lauren Fear</a:t>
            </a:r>
            <a:endParaRPr lang="en-GB" sz="3300" dirty="0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8124833" y="4699267"/>
            <a:ext cx="3354031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Snr Graphic Designer</a:t>
            </a:r>
            <a:endParaRPr lang="en-GB" sz="2400" dirty="0">
              <a:latin typeface="+mn-lt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5682246" y="5267382"/>
            <a:ext cx="3541246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Layla Copsey</a:t>
            </a:r>
            <a:endParaRPr lang="en-GB" sz="3300" dirty="0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8386861" y="5248848"/>
            <a:ext cx="3279218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kern="120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Graphic Designer</a:t>
            </a:r>
            <a:endParaRPr lang="en-GB" sz="2400" dirty="0">
              <a:latin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682246" y="4181111"/>
            <a:ext cx="56251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+mj-lt"/>
              </a:rPr>
              <a:t>Design Team</a:t>
            </a:r>
            <a:endParaRPr lang="en-GB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5" r="22527"/>
          <a:stretch/>
        </p:blipFill>
        <p:spPr>
          <a:xfrm>
            <a:off x="751320" y="1041336"/>
            <a:ext cx="2269376" cy="581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936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T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93" y="1027421"/>
            <a:ext cx="2899735" cy="5717980"/>
          </a:xfrm>
          <a:prstGeom prst="rect">
            <a:avLst/>
          </a:prstGeom>
        </p:spPr>
      </p:pic>
      <p:sp>
        <p:nvSpPr>
          <p:cNvPr id="28" name="Title 1"/>
          <p:cNvSpPr txBox="1">
            <a:spLocks/>
          </p:cNvSpPr>
          <p:nvPr/>
        </p:nvSpPr>
        <p:spPr>
          <a:xfrm>
            <a:off x="6297727" y="4731613"/>
            <a:ext cx="3541246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Andrew Davidson</a:t>
            </a:r>
            <a:endParaRPr lang="en-GB" sz="3300" dirty="0"/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9841836" y="4713079"/>
            <a:ext cx="2261403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kern="120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IT Consultant</a:t>
            </a:r>
            <a:endParaRPr lang="en-GB" sz="2400" dirty="0">
              <a:latin typeface="+mn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297727" y="4146384"/>
            <a:ext cx="56251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+mj-lt"/>
              </a:rPr>
              <a:t>IT Team</a:t>
            </a:r>
            <a:endParaRPr lang="en-GB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6314353" y="5298308"/>
            <a:ext cx="3541246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Andy Dawson</a:t>
            </a:r>
            <a:endParaRPr lang="en-GB" sz="3300" dirty="0"/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9110290" y="5279774"/>
            <a:ext cx="2093697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kern="120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IT Manager</a:t>
            </a:r>
            <a:endParaRPr lang="en-GB" sz="2400" dirty="0">
              <a:latin typeface="+mn-lt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3" r="15420"/>
          <a:stretch/>
        </p:blipFill>
        <p:spPr>
          <a:xfrm>
            <a:off x="2917694" y="1005824"/>
            <a:ext cx="2701710" cy="573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7890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5982666"/>
          </a:xfrm>
        </p:spPr>
        <p:txBody>
          <a:bodyPr>
            <a:normAutofit/>
          </a:bodyPr>
          <a:lstStyle>
            <a:lvl1pPr>
              <a:lnSpc>
                <a:spcPct val="125000"/>
              </a:lnSpc>
              <a:defRPr sz="4000">
                <a:solidFill>
                  <a:srgbClr val="21B9EC"/>
                </a:solidFill>
              </a:defRPr>
            </a:lvl1pPr>
          </a:lstStyle>
          <a:p>
            <a:r>
              <a:rPr lang="en-US" dirty="0"/>
              <a:t>Click to edit Agenda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1487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719" y="3579541"/>
            <a:ext cx="10778731" cy="1852729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8719" y="5459259"/>
            <a:ext cx="10778731" cy="90808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371384"/>
            <a:ext cx="3084946" cy="139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405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4653611"/>
            <a:ext cx="10515600" cy="1730064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Citation</a:t>
            </a:r>
            <a:endParaRPr lang="en-GB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543340"/>
            <a:ext cx="10515600" cy="4002156"/>
          </a:xfrm>
        </p:spPr>
        <p:txBody>
          <a:bodyPr anchor="ctr">
            <a:normAutofit/>
          </a:bodyPr>
          <a:lstStyle>
            <a:lvl1pPr marL="0" indent="0">
              <a:buNone/>
              <a:defRPr sz="4800">
                <a:solidFill>
                  <a:srgbClr val="21B9E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1744882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08243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67576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42045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8481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echnolog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2986" y="3965863"/>
            <a:ext cx="2335956" cy="41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86" y="5399735"/>
            <a:ext cx="2280406" cy="45530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11"/>
          <a:stretch/>
        </p:blipFill>
        <p:spPr bwMode="auto">
          <a:xfrm>
            <a:off x="1052986" y="1766078"/>
            <a:ext cx="1916918" cy="41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C:\Users\rik\Pictures\BizTalk_h_rg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01" y="4616297"/>
            <a:ext cx="1459945" cy="553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86" y="2483862"/>
            <a:ext cx="3810000" cy="4191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86" y="3261845"/>
            <a:ext cx="1538342" cy="43220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2" y="3544729"/>
            <a:ext cx="4352925" cy="1362075"/>
          </a:xfrm>
          <a:prstGeom prst="rect">
            <a:avLst/>
          </a:prstGeom>
        </p:spPr>
      </p:pic>
      <p:pic>
        <p:nvPicPr>
          <p:cNvPr id="32" name="Picture 31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371384"/>
            <a:ext cx="3084946" cy="13918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E1488F-EA56-4459-821B-7504597828B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74" y="966027"/>
            <a:ext cx="1881313" cy="65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6087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371384"/>
            <a:ext cx="3084946" cy="139188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2" y="3544729"/>
            <a:ext cx="4352925" cy="136207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060979" y="1170679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sales@blackmarble.com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060979" y="2182345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+44 (0)1274 300175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060979" y="3188433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@</a:t>
            </a:r>
            <a:r>
              <a:rPr lang="en-GB" sz="1800" dirty="0" err="1">
                <a:latin typeface="Segoe UI Light" pitchFamily="34" charset="0"/>
              </a:rPr>
              <a:t>blackmarble</a:t>
            </a:r>
            <a:endParaRPr lang="en-GB" sz="1800" dirty="0">
              <a:latin typeface="Segoe UI Light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60979" y="4194521"/>
            <a:ext cx="1831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Black Marble Ltd.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60979" y="5200609"/>
            <a:ext cx="14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Black Marble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42" y="4995887"/>
            <a:ext cx="778780" cy="77878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42" y="1977621"/>
            <a:ext cx="778780" cy="77878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42" y="2983709"/>
            <a:ext cx="778780" cy="77878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42" y="3989797"/>
            <a:ext cx="778780" cy="778780"/>
          </a:xfrm>
          <a:prstGeom prst="rect">
            <a:avLst/>
          </a:prstGeom>
        </p:spPr>
      </p:pic>
      <p:sp>
        <p:nvSpPr>
          <p:cNvPr id="35" name="Oval 34"/>
          <p:cNvSpPr/>
          <p:nvPr/>
        </p:nvSpPr>
        <p:spPr>
          <a:xfrm>
            <a:off x="1060442" y="971533"/>
            <a:ext cx="778780" cy="778778"/>
          </a:xfrm>
          <a:prstGeom prst="ellipse">
            <a:avLst/>
          </a:prstGeom>
          <a:solidFill>
            <a:srgbClr val="293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6" name="Group 35"/>
          <p:cNvGrpSpPr/>
          <p:nvPr/>
        </p:nvGrpSpPr>
        <p:grpSpPr>
          <a:xfrm>
            <a:off x="1209969" y="1208659"/>
            <a:ext cx="486359" cy="306635"/>
            <a:chOff x="1197690" y="1202458"/>
            <a:chExt cx="486359" cy="306635"/>
          </a:xfrm>
        </p:grpSpPr>
        <p:sp>
          <p:nvSpPr>
            <p:cNvPr id="37" name="Isosceles Triangle 36"/>
            <p:cNvSpPr/>
            <p:nvPr/>
          </p:nvSpPr>
          <p:spPr>
            <a:xfrm rot="10800000">
              <a:off x="1197690" y="1202458"/>
              <a:ext cx="486357" cy="136458"/>
            </a:xfrm>
            <a:prstGeom prst="triangle">
              <a:avLst>
                <a:gd name="adj" fmla="val 4927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Freeform 23"/>
            <p:cNvSpPr/>
            <p:nvPr/>
          </p:nvSpPr>
          <p:spPr>
            <a:xfrm>
              <a:off x="1197694" y="1241944"/>
              <a:ext cx="486355" cy="267149"/>
            </a:xfrm>
            <a:custGeom>
              <a:avLst/>
              <a:gdLst>
                <a:gd name="connsiteX0" fmla="*/ 3891 w 933855"/>
                <a:gd name="connsiteY0" fmla="*/ 15564 h 447472"/>
                <a:gd name="connsiteX1" fmla="*/ 470818 w 933855"/>
                <a:gd name="connsiteY1" fmla="*/ 256810 h 447472"/>
                <a:gd name="connsiteX2" fmla="*/ 933855 w 933855"/>
                <a:gd name="connsiteY2" fmla="*/ 0 h 447472"/>
                <a:gd name="connsiteX3" fmla="*/ 933855 w 933855"/>
                <a:gd name="connsiteY3" fmla="*/ 443581 h 447472"/>
                <a:gd name="connsiteX4" fmla="*/ 0 w 933855"/>
                <a:gd name="connsiteY4" fmla="*/ 447472 h 447472"/>
                <a:gd name="connsiteX5" fmla="*/ 3891 w 933855"/>
                <a:gd name="connsiteY5" fmla="*/ 15564 h 4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3855" h="447472">
                  <a:moveTo>
                    <a:pt x="3891" y="15564"/>
                  </a:moveTo>
                  <a:lnTo>
                    <a:pt x="470818" y="256810"/>
                  </a:lnTo>
                  <a:lnTo>
                    <a:pt x="933855" y="0"/>
                  </a:lnTo>
                  <a:lnTo>
                    <a:pt x="933855" y="443581"/>
                  </a:lnTo>
                  <a:lnTo>
                    <a:pt x="0" y="447472"/>
                  </a:lnTo>
                  <a:lnTo>
                    <a:pt x="3891" y="155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54974826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g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060979" y="1170679"/>
            <a:ext cx="249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blogs.blackmarble.co.uk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60979" y="2182345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+44 (0)1274 300175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060979" y="3188433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@</a:t>
            </a:r>
            <a:r>
              <a:rPr lang="en-GB" sz="1800" dirty="0" err="1">
                <a:latin typeface="Segoe UI Light" pitchFamily="34" charset="0"/>
              </a:rPr>
              <a:t>blackmarble</a:t>
            </a:r>
            <a:endParaRPr lang="en-GB" sz="1800" dirty="0">
              <a:latin typeface="Segoe UI Light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60979" y="4194521"/>
            <a:ext cx="1831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Black Marble Ltd.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060979" y="5200609"/>
            <a:ext cx="14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Black Marble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42" y="4995887"/>
            <a:ext cx="778780" cy="7787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42" y="1977621"/>
            <a:ext cx="778780" cy="7787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42" y="2983709"/>
            <a:ext cx="778780" cy="7787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42" y="3989797"/>
            <a:ext cx="778780" cy="778780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371384"/>
            <a:ext cx="3084946" cy="139188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2" y="3544729"/>
            <a:ext cx="4352925" cy="13620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56" y="909046"/>
            <a:ext cx="770466" cy="84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5219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840623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0268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472431" y="1992068"/>
            <a:ext cx="2583003" cy="4698663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mini-me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62815" y="4152198"/>
            <a:ext cx="7888405" cy="858644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Name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62815" y="5166960"/>
            <a:ext cx="7888405" cy="162177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213" y="3577896"/>
            <a:ext cx="327088" cy="327088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90486" y="3557290"/>
            <a:ext cx="2322258" cy="3683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Twitter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815" y="3579542"/>
            <a:ext cx="327671" cy="327671"/>
          </a:xfrm>
          <a:prstGeom prst="rect">
            <a:avLst/>
          </a:prstGeom>
        </p:spPr>
      </p:pic>
      <p:sp>
        <p:nvSpPr>
          <p:cNvPr id="1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411302" y="3557290"/>
            <a:ext cx="2772568" cy="3683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Blog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771" y="3577896"/>
            <a:ext cx="338554" cy="338554"/>
          </a:xfrm>
          <a:prstGeom prst="rect">
            <a:avLst/>
          </a:prstGeom>
        </p:spPr>
      </p:pic>
      <p:sp>
        <p:nvSpPr>
          <p:cNvPr id="1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682325" y="3557290"/>
            <a:ext cx="2334184" cy="3683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Black Marble</a:t>
            </a:r>
          </a:p>
        </p:txBody>
      </p:sp>
    </p:spTree>
    <p:extLst>
      <p:ext uri="{BB962C8B-B14F-4D97-AF65-F5344CB8AC3E}">
        <p14:creationId xmlns:p14="http://schemas.microsoft.com/office/powerpoint/2010/main" val="23556681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969015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5137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13DEC-9043-418B-85B7-ACED94A501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DB462E-D1BE-4ABB-84B3-BDF217F193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6C3A3-46B6-4079-A2D8-70BC328E4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9F655-0E9C-4BD6-87DB-D1DC044BEB21}" type="datetimeFigureOut">
              <a:rPr lang="en-GB" smtClean="0"/>
              <a:t>22/11/2017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76598-CCBA-484A-880D-4D2725713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50307-5DE3-4501-B014-E429A7BDA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0A3ED-4577-4623-A3FA-1DDA5368A3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1939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Sa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472431" y="1992068"/>
            <a:ext cx="2583003" cy="4698663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mini-me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62815" y="4152198"/>
            <a:ext cx="7888405" cy="858644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Name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62815" y="5166960"/>
            <a:ext cx="7888405" cy="162177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90486" y="3557290"/>
            <a:ext cx="2322258" cy="3683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Twitter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815" y="3579542"/>
            <a:ext cx="327671" cy="327671"/>
          </a:xfrm>
          <a:prstGeom prst="rect">
            <a:avLst/>
          </a:prstGeom>
        </p:spPr>
      </p:pic>
      <p:sp>
        <p:nvSpPr>
          <p:cNvPr id="1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411302" y="3557290"/>
            <a:ext cx="2772568" cy="3683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Email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771" y="3577896"/>
            <a:ext cx="338554" cy="338554"/>
          </a:xfrm>
          <a:prstGeom prst="rect">
            <a:avLst/>
          </a:prstGeom>
        </p:spPr>
      </p:pic>
      <p:sp>
        <p:nvSpPr>
          <p:cNvPr id="1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682325" y="3557290"/>
            <a:ext cx="2334184" cy="3683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Black Marble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504" y="3569658"/>
            <a:ext cx="351848" cy="3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00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MV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472431" y="1992068"/>
            <a:ext cx="2583003" cy="4698663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mini-me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62815" y="4152198"/>
            <a:ext cx="7486861" cy="858644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Name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62815" y="5166960"/>
            <a:ext cx="7486861" cy="162177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213" y="3577896"/>
            <a:ext cx="327088" cy="327088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90486" y="3557290"/>
            <a:ext cx="2322258" cy="3683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Twitter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815" y="3579542"/>
            <a:ext cx="327671" cy="327671"/>
          </a:xfrm>
          <a:prstGeom prst="rect">
            <a:avLst/>
          </a:prstGeom>
        </p:spPr>
      </p:pic>
      <p:sp>
        <p:nvSpPr>
          <p:cNvPr id="1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411302" y="3557290"/>
            <a:ext cx="2772568" cy="3683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Blog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771" y="3577896"/>
            <a:ext cx="338554" cy="338554"/>
          </a:xfrm>
          <a:prstGeom prst="rect">
            <a:avLst/>
          </a:prstGeom>
        </p:spPr>
      </p:pic>
      <p:sp>
        <p:nvSpPr>
          <p:cNvPr id="1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682325" y="3557290"/>
            <a:ext cx="2334184" cy="3683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LinkedIn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057" y="4495216"/>
            <a:ext cx="1001646" cy="155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89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herine Wheeler-Osm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892" y="3577896"/>
            <a:ext cx="338554" cy="3385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783" y="3569658"/>
            <a:ext cx="351848" cy="338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BMCatherine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15631" y="3575070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sales@blackmarble.co.uk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47684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81019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Catherine </a:t>
            </a:r>
          </a:p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Wheeler-Osman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71338" y="5945775"/>
            <a:ext cx="686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Business Development Manager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1" r="16968"/>
          <a:stretch/>
        </p:blipFill>
        <p:spPr>
          <a:xfrm>
            <a:off x="681643" y="1687484"/>
            <a:ext cx="2104083" cy="517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32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my Gwyth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892" y="3577896"/>
            <a:ext cx="338554" cy="3385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783" y="3569658"/>
            <a:ext cx="351848" cy="338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BlackMarble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15631" y="3575070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sales@blackmarble.co.uk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47684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Amy Gwyther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71338" y="5138144"/>
            <a:ext cx="686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Senior Business Development Manager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04" y="1723834"/>
            <a:ext cx="2209796" cy="509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13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7" name="Group 6"/>
          <p:cNvGrpSpPr/>
          <p:nvPr/>
        </p:nvGrpSpPr>
        <p:grpSpPr>
          <a:xfrm>
            <a:off x="0" y="-41502"/>
            <a:ext cx="12192000" cy="369332"/>
            <a:chOff x="0" y="932934"/>
            <a:chExt cx="12192000" cy="369332"/>
          </a:xfrm>
        </p:grpSpPr>
        <p:sp>
          <p:nvSpPr>
            <p:cNvPr id="8" name="Rectangle 7"/>
            <p:cNvSpPr/>
            <p:nvPr/>
          </p:nvSpPr>
          <p:spPr>
            <a:xfrm>
              <a:off x="0" y="969818"/>
              <a:ext cx="12192000" cy="2955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52945" y="932934"/>
              <a:ext cx="2161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80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+44 1274 300 175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977746" y="932934"/>
              <a:ext cx="2161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80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blackmarble.com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0" y="6575822"/>
            <a:ext cx="12192000" cy="29130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9051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21B9E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1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60B81-B74C-4D74-B1FB-AD10B9D2D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Friends don’t let friends do IaaS</a:t>
            </a:r>
          </a:p>
        </p:txBody>
      </p:sp>
    </p:spTree>
    <p:extLst>
      <p:ext uri="{BB962C8B-B14F-4D97-AF65-F5344CB8AC3E}">
        <p14:creationId xmlns:p14="http://schemas.microsoft.com/office/powerpoint/2010/main" val="2976554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8964E-0C94-4EE5-A49E-858B8A1FF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Components of a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C1453-88CC-4295-8466-0DFB1BA74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558" y="1825625"/>
            <a:ext cx="4485736" cy="4351338"/>
          </a:xfrm>
        </p:spPr>
        <p:txBody>
          <a:bodyPr>
            <a:normAutofit/>
          </a:bodyPr>
          <a:lstStyle/>
          <a:p>
            <a:r>
              <a:rPr lang="en-GB" dirty="0"/>
              <a:t>Resources can depend on others to ensure correct order of execution.</a:t>
            </a:r>
          </a:p>
          <a:p>
            <a:r>
              <a:rPr lang="en-GB" dirty="0"/>
              <a:t>Unlike ARM templates the sequencing is always serial.</a:t>
            </a:r>
          </a:p>
          <a:p>
            <a:r>
              <a:rPr lang="en-GB" dirty="0"/>
              <a:t>Without any </a:t>
            </a:r>
            <a:r>
              <a:rPr lang="en-GB" dirty="0" err="1"/>
              <a:t>DependsOn</a:t>
            </a:r>
            <a:r>
              <a:rPr lang="en-GB" dirty="0"/>
              <a:t> the order of execution is the order in the configuration.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879298-152F-4E87-8A6D-1A441D6B8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990" y="1610264"/>
            <a:ext cx="7078932" cy="481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298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86AB-291C-4517-AA6B-89738149F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Components of a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CFCCC-589F-4C7E-9A33-BBBD56B1F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27762" cy="4351338"/>
          </a:xfrm>
        </p:spPr>
        <p:txBody>
          <a:bodyPr/>
          <a:lstStyle/>
          <a:p>
            <a:r>
              <a:rPr lang="en-GB" dirty="0"/>
              <a:t>Configuration Data is a method for separating the “What” from the “Where”.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70FDFE-71A6-4D24-BD03-70842CE6E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001" y="1546031"/>
            <a:ext cx="5695951" cy="48139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D767C1-337C-4961-9BBD-88B64ED74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13" y="4876800"/>
            <a:ext cx="57404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73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DAFF0-8237-49E6-BD08-9A4BA735F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– Generating a MOF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8A816-3645-474F-90EE-2C87960A2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6030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13C10-59B9-4905-906F-0DE6D082C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use DSC?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0856C-C5C4-4108-8334-62DB77147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Configurations are simple code files, so will be stored in source control</a:t>
            </a:r>
          </a:p>
          <a:p>
            <a:r>
              <a:rPr lang="en-GB" dirty="0"/>
              <a:t>Resources are PowerShell modules, either normal or class based</a:t>
            </a:r>
          </a:p>
          <a:p>
            <a:r>
              <a:rPr lang="en-GB" dirty="0"/>
              <a:t>Custom Resources are easy to write and publish</a:t>
            </a:r>
          </a:p>
          <a:p>
            <a:r>
              <a:rPr lang="en-GB" dirty="0"/>
              <a:t>A lot of resources already available via PowerShellGallery.com and </a:t>
            </a:r>
            <a:r>
              <a:rPr lang="en-GB" dirty="0" err="1"/>
              <a:t>github</a:t>
            </a:r>
            <a:endParaRPr lang="en-GB" dirty="0"/>
          </a:p>
          <a:p>
            <a:r>
              <a:rPr lang="en-GB" dirty="0"/>
              <a:t>Lots of documentation and blogs available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9656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FEA2-F213-4DFA-BC4F-BBB6CBB7B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is it used in Azure?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6354B-4324-4843-A988-D62FE3BC2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Extension on a VM</a:t>
            </a:r>
          </a:p>
          <a:p>
            <a:r>
              <a:rPr lang="en-GB" dirty="0"/>
              <a:t>Can be added using ARM Templates, PowerShell, Azure CLI or Portal</a:t>
            </a:r>
          </a:p>
          <a:p>
            <a:r>
              <a:rPr lang="en-GB" dirty="0"/>
              <a:t>Push or Pull configuration</a:t>
            </a:r>
          </a:p>
          <a:p>
            <a:pPr lvl="1"/>
            <a:r>
              <a:rPr lang="en-GB" dirty="0"/>
              <a:t>Push using zip file with configuration ps1 and resources</a:t>
            </a:r>
          </a:p>
          <a:p>
            <a:pPr lvl="1"/>
            <a:r>
              <a:rPr lang="en-GB" dirty="0"/>
              <a:t>Pull using Azure Automation or an on-</a:t>
            </a:r>
            <a:r>
              <a:rPr lang="en-GB" dirty="0" err="1"/>
              <a:t>prem</a:t>
            </a:r>
            <a:r>
              <a:rPr lang="en-GB" dirty="0"/>
              <a:t> pull server</a:t>
            </a:r>
          </a:p>
        </p:txBody>
      </p:sp>
    </p:spTree>
    <p:extLst>
      <p:ext uri="{BB962C8B-B14F-4D97-AF65-F5344CB8AC3E}">
        <p14:creationId xmlns:p14="http://schemas.microsoft.com/office/powerpoint/2010/main" val="3542754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DB3DB-966B-49C2-9557-27152A996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Push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179CE-FCCF-4BED-A6BC-0A785FFE0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Configuration files and any resources are stored in a zip</a:t>
            </a:r>
          </a:p>
          <a:p>
            <a:r>
              <a:rPr lang="en-GB" dirty="0"/>
              <a:t>Zip stored somewhere accessible to Azure.</a:t>
            </a:r>
          </a:p>
          <a:p>
            <a:endParaRPr lang="en-GB" dirty="0"/>
          </a:p>
          <a:p>
            <a:r>
              <a:rPr lang="en-GB" dirty="0"/>
              <a:t>Useful for testing configurations or test environments</a:t>
            </a:r>
          </a:p>
          <a:p>
            <a:r>
              <a:rPr lang="en-GB" dirty="0"/>
              <a:t>Can’t update configurations via redeploying ARM template.</a:t>
            </a:r>
          </a:p>
        </p:txBody>
      </p:sp>
    </p:spTree>
    <p:extLst>
      <p:ext uri="{BB962C8B-B14F-4D97-AF65-F5344CB8AC3E}">
        <p14:creationId xmlns:p14="http://schemas.microsoft.com/office/powerpoint/2010/main" val="876379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D5A7C-6B86-400A-984E-44D0737DA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Pull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BA660-7FD8-4DEF-8029-A7284E8AC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Configuration compiled and </a:t>
            </a:r>
            <a:r>
              <a:rPr lang="en-GB" dirty="0" err="1"/>
              <a:t>mof</a:t>
            </a:r>
            <a:r>
              <a:rPr lang="en-GB" dirty="0"/>
              <a:t> stored on a Pull server</a:t>
            </a:r>
          </a:p>
          <a:p>
            <a:r>
              <a:rPr lang="en-GB" dirty="0"/>
              <a:t>Resources stored on a Pull server</a:t>
            </a:r>
          </a:p>
          <a:p>
            <a:r>
              <a:rPr lang="en-GB" dirty="0"/>
              <a:t>Azure Automation can be a pull server and is free for Azure VMs</a:t>
            </a:r>
          </a:p>
          <a:p>
            <a:r>
              <a:rPr lang="en-GB" dirty="0"/>
              <a:t>Register a node with a Pull server via ARM template/PowerShell/etc</a:t>
            </a:r>
          </a:p>
          <a:p>
            <a:endParaRPr lang="en-GB" dirty="0"/>
          </a:p>
          <a:p>
            <a:r>
              <a:rPr lang="en-GB" dirty="0"/>
              <a:t>Updated configurations automatically propagate to nodes at set intervals</a:t>
            </a:r>
          </a:p>
          <a:p>
            <a:r>
              <a:rPr lang="en-GB" dirty="0"/>
              <a:t>Reporting into OMS or other tools to see node status.</a:t>
            </a:r>
          </a:p>
        </p:txBody>
      </p:sp>
    </p:spTree>
    <p:extLst>
      <p:ext uri="{BB962C8B-B14F-4D97-AF65-F5344CB8AC3E}">
        <p14:creationId xmlns:p14="http://schemas.microsoft.com/office/powerpoint/2010/main" val="3929774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A1CD-8B4A-4C10-9085-98608588F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– Azure 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8C354-C4A7-4C4E-A3B2-116170843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4558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3DC22-9EFB-4F03-BE05-F8EEA1A74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1A3E3-F05D-4C46-ABF3-080E2FF7E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124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0B7E16-B483-49BC-AD91-CBBF47B8B72B}"/>
              </a:ext>
            </a:extLst>
          </p:cNvPr>
          <p:cNvSpPr/>
          <p:nvPr/>
        </p:nvSpPr>
        <p:spPr>
          <a:xfrm>
            <a:off x="9251911" y="3429000"/>
            <a:ext cx="482757" cy="648883"/>
          </a:xfrm>
          <a:prstGeom prst="rect">
            <a:avLst/>
          </a:prstGeom>
          <a:solidFill>
            <a:srgbClr val="3C3C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37B05E0-9E0B-4F6B-98A1-6AFB639C9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Chris Gardner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9DAB664-193A-4871-8C82-77DA004B8E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Contact Details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4649C2D3-8259-42F5-9F1E-6B49C99DFE0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6" b="6786"/>
          <a:stretch>
            <a:fillRect/>
          </a:stretch>
        </p:blipFill>
        <p:spPr/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11074DF-3CA8-4C6F-AA8F-ADA76BE551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@</a:t>
            </a:r>
            <a:r>
              <a:rPr lang="en-GB" sz="1800" dirty="0" err="1"/>
              <a:t>halbaradkenafin</a:t>
            </a:r>
            <a:endParaRPr lang="en-GB" sz="18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11B56A3-04E1-4884-AC26-A2E8DAC9EA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Chrislgardner.github.io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EDDA0E6-461F-4BD9-899F-B4971D7F28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71596" y="3557290"/>
            <a:ext cx="2820403" cy="368300"/>
          </a:xfrm>
        </p:spPr>
        <p:txBody>
          <a:bodyPr>
            <a:noAutofit/>
          </a:bodyPr>
          <a:lstStyle/>
          <a:p>
            <a:r>
              <a:rPr lang="en-GB" sz="1800" dirty="0"/>
              <a:t>github.com/</a:t>
            </a:r>
            <a:r>
              <a:rPr lang="en-GB" sz="1800" dirty="0" err="1"/>
              <a:t>chrislgardner</a:t>
            </a:r>
            <a:endParaRPr lang="en-GB" sz="1800" dirty="0"/>
          </a:p>
        </p:txBody>
      </p:sp>
      <p:pic>
        <p:nvPicPr>
          <p:cNvPr id="9" name="Graphic 13">
            <a:extLst>
              <a:ext uri="{FF2B5EF4-FFF2-40B4-BE49-F238E27FC236}">
                <a16:creationId xmlns:a16="http://schemas.microsoft.com/office/drawing/2014/main" id="{963F7696-5FBE-451E-832F-AFD5D697A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4184" y="3613020"/>
            <a:ext cx="307413" cy="30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6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F2931-0C83-4AF7-BD77-9269EFAF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Chris Gardner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ADEB2-0CA7-4AB9-A9D4-C9B166B3A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DevOps and ALM consultant at Black Marble</a:t>
            </a:r>
          </a:p>
          <a:p>
            <a:r>
              <a:rPr lang="en-GB" dirty="0"/>
              <a:t>3+ Years PowerShell experience</a:t>
            </a:r>
          </a:p>
          <a:p>
            <a:r>
              <a:rPr lang="en-GB" dirty="0"/>
              <a:t>Spent the last year+ automating software builds and writing DSC</a:t>
            </a:r>
          </a:p>
          <a:p>
            <a:r>
              <a:rPr lang="en-GB" dirty="0"/>
              <a:t>Contribute to various DSC resources and maintain 1 of my own</a:t>
            </a:r>
          </a:p>
          <a:p>
            <a:r>
              <a:rPr lang="en-GB" dirty="0"/>
              <a:t>Usually found on Slack (PSUGUK and PowerShell)</a:t>
            </a:r>
          </a:p>
          <a:p>
            <a:endParaRPr lang="en-GB" dirty="0"/>
          </a:p>
          <a:p>
            <a:r>
              <a:rPr lang="en-GB" dirty="0"/>
              <a:t>https://www.github.com/ChrisLGardner </a:t>
            </a:r>
          </a:p>
        </p:txBody>
      </p:sp>
    </p:spTree>
    <p:extLst>
      <p:ext uri="{BB962C8B-B14F-4D97-AF65-F5344CB8AC3E}">
        <p14:creationId xmlns:p14="http://schemas.microsoft.com/office/powerpoint/2010/main" val="1804797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B16697F-C2E8-4469-A4F4-8A491E5F3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D0C8F08-5B75-4DA9-BC54-EAB854635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is DSC</a:t>
            </a:r>
          </a:p>
          <a:p>
            <a:r>
              <a:rPr lang="en-GB" dirty="0"/>
              <a:t>How DSC works (briefly)</a:t>
            </a:r>
          </a:p>
          <a:p>
            <a:r>
              <a:rPr lang="en-GB" dirty="0"/>
              <a:t>Why use DSC</a:t>
            </a:r>
          </a:p>
          <a:p>
            <a:r>
              <a:rPr lang="en-GB" dirty="0"/>
              <a:t>How is it used in Azure</a:t>
            </a:r>
          </a:p>
          <a:p>
            <a:r>
              <a:rPr lang="en-GB" dirty="0"/>
              <a:t>Demos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1726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69879-7B32-46C0-9505-9D41E3C2B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DSC?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64830-1F69-48AB-9878-DE65DAB63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Desired State Configuration.</a:t>
            </a:r>
          </a:p>
          <a:p>
            <a:r>
              <a:rPr lang="en-GB" dirty="0"/>
              <a:t>Configuration management framework built on PowerShell</a:t>
            </a:r>
          </a:p>
          <a:p>
            <a:r>
              <a:rPr lang="en-GB" dirty="0"/>
              <a:t>Uses resources to handle configuration of parts of the system</a:t>
            </a:r>
          </a:p>
          <a:p>
            <a:r>
              <a:rPr lang="en-GB" dirty="0"/>
              <a:t>Configurations are PowerShell scripts</a:t>
            </a:r>
          </a:p>
        </p:txBody>
      </p:sp>
    </p:spTree>
    <p:extLst>
      <p:ext uri="{BB962C8B-B14F-4D97-AF65-F5344CB8AC3E}">
        <p14:creationId xmlns:p14="http://schemas.microsoft.com/office/powerpoint/2010/main" val="2360945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22032-F17C-4213-A7E9-6E0E36428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DSC works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6523DB-58D0-4ADA-A7B9-5A7EDE787CBA}"/>
              </a:ext>
            </a:extLst>
          </p:cNvPr>
          <p:cNvSpPr/>
          <p:nvPr/>
        </p:nvSpPr>
        <p:spPr>
          <a:xfrm>
            <a:off x="534837" y="1518249"/>
            <a:ext cx="1984075" cy="23923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Configuration.ps1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31CA47-B3EF-49EF-BBBE-F27C4746DA89}"/>
              </a:ext>
            </a:extLst>
          </p:cNvPr>
          <p:cNvSpPr/>
          <p:nvPr/>
        </p:nvSpPr>
        <p:spPr>
          <a:xfrm>
            <a:off x="4794848" y="1518249"/>
            <a:ext cx="2094781" cy="23923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Configuration.mof</a:t>
            </a:r>
          </a:p>
        </p:txBody>
      </p:sp>
      <p:pic>
        <p:nvPicPr>
          <p:cNvPr id="8" name="Graphic 7" descr="Computer">
            <a:extLst>
              <a:ext uri="{FF2B5EF4-FFF2-40B4-BE49-F238E27FC236}">
                <a16:creationId xmlns:a16="http://schemas.microsoft.com/office/drawing/2014/main" id="{B1049D58-A9F7-4C6D-B8BA-63DE8A5C8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80098" y="1375913"/>
            <a:ext cx="2677064" cy="267706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63528E-E265-47CE-8C61-660158651879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2518912" y="2714446"/>
            <a:ext cx="22759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FAB804-B798-4AB2-AF0D-AC1D0D3CCB96}"/>
              </a:ext>
            </a:extLst>
          </p:cNvPr>
          <p:cNvCxnSpPr>
            <a:stCxn id="6" idx="3"/>
            <a:endCxn id="8" idx="1"/>
          </p:cNvCxnSpPr>
          <p:nvPr/>
        </p:nvCxnSpPr>
        <p:spPr>
          <a:xfrm flipV="1">
            <a:off x="6889629" y="2714445"/>
            <a:ext cx="209046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8F8C199-556C-4838-814D-71354BF5685E}"/>
              </a:ext>
            </a:extLst>
          </p:cNvPr>
          <p:cNvSpPr txBox="1"/>
          <p:nvPr/>
        </p:nvSpPr>
        <p:spPr>
          <a:xfrm>
            <a:off x="2677782" y="2068114"/>
            <a:ext cx="1958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Compile configuration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0CA2B3-5496-406F-8818-5DB98D8E9E1C}"/>
              </a:ext>
            </a:extLst>
          </p:cNvPr>
          <p:cNvSpPr txBox="1"/>
          <p:nvPr/>
        </p:nvSpPr>
        <p:spPr>
          <a:xfrm>
            <a:off x="7126137" y="2068114"/>
            <a:ext cx="1958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Apply configuration</a:t>
            </a:r>
          </a:p>
        </p:txBody>
      </p:sp>
    </p:spTree>
    <p:extLst>
      <p:ext uri="{BB962C8B-B14F-4D97-AF65-F5344CB8AC3E}">
        <p14:creationId xmlns:p14="http://schemas.microsoft.com/office/powerpoint/2010/main" val="1447613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67738-53C6-49B5-9C44-86A16D1FF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Components of a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0B365-5266-4272-874E-4111F1DE3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Special keyword “Configuration” and accept parameters like a function.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508997-53D2-41B1-A6AF-BBE21F9B97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73" t="12714" b="13476"/>
          <a:stretch/>
        </p:blipFill>
        <p:spPr>
          <a:xfrm>
            <a:off x="2228581" y="3019244"/>
            <a:ext cx="7734838" cy="306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9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CE5DB-9F82-41C3-BE24-727E42FAD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Components of a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E76E1-9F0E-4846-8EFA-B9EAF6B32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52668" cy="4351338"/>
          </a:xfrm>
        </p:spPr>
        <p:txBody>
          <a:bodyPr/>
          <a:lstStyle/>
          <a:p>
            <a:r>
              <a:rPr lang="en-GB" dirty="0"/>
              <a:t>Each configuration can target 1 or more nodes using the “Node” keyword.</a:t>
            </a:r>
          </a:p>
          <a:p>
            <a:r>
              <a:rPr lang="en-GB" dirty="0"/>
              <a:t>Each named server will generate a </a:t>
            </a:r>
            <a:r>
              <a:rPr lang="en-GB" dirty="0" err="1"/>
              <a:t>mof</a:t>
            </a:r>
            <a:r>
              <a:rPr lang="en-GB" dirty="0"/>
              <a:t> file named for it.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2F7589-4CB4-487A-97AD-38B69A993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60" y="1741638"/>
            <a:ext cx="564832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432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E9EEE-09CF-49AC-984B-530240BB4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Components of a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3DDD8-C48C-4BFD-8C2D-184C4F61C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37030" cy="4351338"/>
          </a:xfrm>
        </p:spPr>
        <p:txBody>
          <a:bodyPr/>
          <a:lstStyle/>
          <a:p>
            <a:r>
              <a:rPr lang="en-GB" dirty="0"/>
              <a:t>Resources are the method used to define how a specific aspect of the computer should be configured.</a:t>
            </a:r>
          </a:p>
          <a:p>
            <a:r>
              <a:rPr lang="en-GB" dirty="0"/>
              <a:t>Resources can configure anything as long as you can test its current state and set its state.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3ADCA-A7A5-4831-950E-D6DAF2376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924" y="1690688"/>
            <a:ext cx="5472284" cy="470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7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81371-73D8-43B4-9018-BA4C20084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Components of a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08942-23E7-4AC8-AA42-6C202A003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Resources are imported using the Import-</a:t>
            </a:r>
            <a:r>
              <a:rPr lang="en-GB" dirty="0" err="1"/>
              <a:t>DscResource</a:t>
            </a:r>
            <a:r>
              <a:rPr lang="en-GB" dirty="0"/>
              <a:t> cmdlet.</a:t>
            </a:r>
          </a:p>
          <a:p>
            <a:r>
              <a:rPr lang="en-GB" dirty="0"/>
              <a:t>All resources must be imported this way except the </a:t>
            </a:r>
            <a:r>
              <a:rPr lang="en-GB" dirty="0" err="1"/>
              <a:t>builtin</a:t>
            </a:r>
            <a:r>
              <a:rPr lang="en-GB" dirty="0"/>
              <a:t> </a:t>
            </a:r>
            <a:r>
              <a:rPr lang="en-GB" dirty="0" err="1"/>
              <a:t>PSDesiredStateConfiguration</a:t>
            </a:r>
            <a:r>
              <a:rPr lang="en-GB" dirty="0"/>
              <a:t> module.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8D36C3-3E04-4358-8235-D1B1F5BE1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077" y="3369393"/>
            <a:ext cx="9237846" cy="312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27413"/>
      </p:ext>
    </p:extLst>
  </p:cSld>
  <p:clrMapOvr>
    <a:masterClrMapping/>
  </p:clrMapOvr>
</p:sld>
</file>

<file path=ppt/theme/theme1.xml><?xml version="1.0" encoding="utf-8"?>
<a:theme xmlns:a="http://schemas.openxmlformats.org/drawingml/2006/main" name="BlackMarble">
  <a:themeElements>
    <a:clrScheme name="Black Marble Orange">
      <a:dk1>
        <a:sysClr val="windowText" lastClr="000000"/>
      </a:dk1>
      <a:lt1>
        <a:sysClr val="window" lastClr="FFFFFF"/>
      </a:lt1>
      <a:dk2>
        <a:srgbClr val="3C3C3B"/>
      </a:dk2>
      <a:lt2>
        <a:srgbClr val="F5F5F5"/>
      </a:lt2>
      <a:accent1>
        <a:srgbClr val="F97923"/>
      </a:accent1>
      <a:accent2>
        <a:srgbClr val="21B9EC"/>
      </a:accent2>
      <a:accent3>
        <a:srgbClr val="B6CC22"/>
      </a:accent3>
      <a:accent4>
        <a:srgbClr val="E63B46"/>
      </a:accent4>
      <a:accent5>
        <a:srgbClr val="293A49"/>
      </a:accent5>
      <a:accent6>
        <a:srgbClr val="1B72B7"/>
      </a:accent6>
      <a:hlink>
        <a:srgbClr val="1B72B7"/>
      </a:hlink>
      <a:folHlink>
        <a:srgbClr val="1B72B7"/>
      </a:folHlink>
    </a:clrScheme>
    <a:fontScheme name="Black Marbl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ckMarble" id="{75B3E660-E8BE-47C3-8315-4B87B32EF088}" vid="{3170194C-63B8-4D7F-A388-0DA4B51B98E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BlackMarble</Template>
  <TotalTime>775</TotalTime>
  <Words>531</Words>
  <Application>Microsoft Office PowerPoint</Application>
  <PresentationFormat>Widescreen</PresentationFormat>
  <Paragraphs>79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Segoe</vt:lpstr>
      <vt:lpstr>Segoe UI</vt:lpstr>
      <vt:lpstr>Segoe UI Light</vt:lpstr>
      <vt:lpstr>Segoe UI Semibold</vt:lpstr>
      <vt:lpstr>BlackMarble</vt:lpstr>
      <vt:lpstr>Friends don’t let friends do IaaS</vt:lpstr>
      <vt:lpstr>Chris Gardner</vt:lpstr>
      <vt:lpstr>Agenda</vt:lpstr>
      <vt:lpstr>What is DSC?</vt:lpstr>
      <vt:lpstr>How DSC works</vt:lpstr>
      <vt:lpstr>Components of a Configuration</vt:lpstr>
      <vt:lpstr>Components of a Configuration</vt:lpstr>
      <vt:lpstr>Components of a Configuration</vt:lpstr>
      <vt:lpstr>Components of a Configuration</vt:lpstr>
      <vt:lpstr>Components of a Configuration</vt:lpstr>
      <vt:lpstr>Components of a Configuration</vt:lpstr>
      <vt:lpstr>Demo – Generating a MOF</vt:lpstr>
      <vt:lpstr>Why use DSC?</vt:lpstr>
      <vt:lpstr>How is it used in Azure?</vt:lpstr>
      <vt:lpstr>Push Configuration</vt:lpstr>
      <vt:lpstr>Pull Configuration</vt:lpstr>
      <vt:lpstr>Demo – Azure Automation</vt:lpstr>
      <vt:lpstr>Questions?</vt:lpstr>
      <vt:lpstr>Chris Gardner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Friends don’t let friends do IaaS</dc:title>
  <dc:creator>Chris Gardner</dc:creator>
  <cp:lastModifiedBy>Chris Gardner</cp:lastModifiedBy>
  <cp:revision>26</cp:revision>
  <dcterms:created xsi:type="dcterms:W3CDTF">2017-11-20T18:33:54Z</dcterms:created>
  <dcterms:modified xsi:type="dcterms:W3CDTF">2017-11-22T21:58:53Z</dcterms:modified>
</cp:coreProperties>
</file>